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8288000" cy="10287000"/>
  <p:notesSz cx="6858000" cy="9144000"/>
  <p:embeddedFontLst>
    <p:embeddedFont>
      <p:font typeface="Carelia" charset="1" panose="00000500000000000000"/>
      <p:regular r:id="rId28"/>
    </p:embeddedFont>
    <p:embeddedFont>
      <p:font typeface="Source Han Sans KR Bold" charset="1" panose="020B0800000000000000"/>
      <p:regular r:id="rId29"/>
    </p:embeddedFont>
    <p:embeddedFont>
      <p:font typeface="Source Han Sans KR" charset="1" panose="020B0400000000000000"/>
      <p:regular r:id="rId30"/>
    </p:embeddedFont>
    <p:embeddedFont>
      <p:font typeface="Dosis" charset="1" panose="02010503020202060003"/>
      <p:regular r:id="rId31"/>
    </p:embeddedFont>
    <p:embeddedFont>
      <p:font typeface="YD명조" charset="1" panose="02020603020101020101"/>
      <p:regular r:id="rId32"/>
    </p:embeddedFont>
    <p:embeddedFont>
      <p:font typeface="Dosis Bold" charset="1" panose="02010803020202060003"/>
      <p:regular r:id="rId33"/>
    </p:embeddedFont>
    <p:embeddedFont>
      <p:font typeface="Open Sans Bold" charset="1" panose="020B0806030504020204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8.png" Type="http://schemas.openxmlformats.org/officeDocument/2006/relationships/image"/><Relationship Id="rId4" Target="../media/image59.png" Type="http://schemas.openxmlformats.org/officeDocument/2006/relationships/image"/><Relationship Id="rId5" Target="../media/image6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2.png" Type="http://schemas.openxmlformats.org/officeDocument/2006/relationships/image"/><Relationship Id="rId4" Target="../media/image63.png" Type="http://schemas.openxmlformats.org/officeDocument/2006/relationships/image"/><Relationship Id="rId5" Target="../media/image6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6.png" Type="http://schemas.openxmlformats.org/officeDocument/2006/relationships/image"/><Relationship Id="rId4" Target="../media/image6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8.png" Type="http://schemas.openxmlformats.org/officeDocument/2006/relationships/image"/><Relationship Id="rId4" Target="../media/image6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1.jpeg" Type="http://schemas.openxmlformats.org/officeDocument/2006/relationships/image"/><Relationship Id="rId4" Target="../media/image72.jpeg" Type="http://schemas.openxmlformats.org/officeDocument/2006/relationships/image"/><Relationship Id="rId5" Target="../media/image73.jpeg" Type="http://schemas.openxmlformats.org/officeDocument/2006/relationships/image"/><Relationship Id="rId6" Target="../media/image74.png" Type="http://schemas.openxmlformats.org/officeDocument/2006/relationships/image"/><Relationship Id="rId7" Target="../media/image7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76.png" Type="http://schemas.openxmlformats.org/officeDocument/2006/relationships/image"/><Relationship Id="rId6" Target="../media/image7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png" Type="http://schemas.openxmlformats.org/officeDocument/2006/relationships/image"/><Relationship Id="rId11" Target="../media/image27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22.png" Type="http://schemas.openxmlformats.org/officeDocument/2006/relationships/image"/><Relationship Id="rId7" Target="../media/image23.svg" Type="http://schemas.openxmlformats.org/officeDocument/2006/relationships/image"/><Relationship Id="rId8" Target="../media/image24.png" Type="http://schemas.openxmlformats.org/officeDocument/2006/relationships/image"/><Relationship Id="rId9" Target="../media/image2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8.png" Type="http://schemas.openxmlformats.org/officeDocument/2006/relationships/image"/><Relationship Id="rId8" Target="../media/image29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../media/image48.png" Type="http://schemas.openxmlformats.org/officeDocument/2006/relationships/image"/><Relationship Id="rId18" Target="../media/image49.svg" Type="http://schemas.openxmlformats.org/officeDocument/2006/relationships/image"/><Relationship Id="rId2" Target="../media/image1.jpe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63033" y="6195861"/>
            <a:ext cx="6914093" cy="5028432"/>
          </a:xfrm>
          <a:custGeom>
            <a:avLst/>
            <a:gdLst/>
            <a:ahLst/>
            <a:cxnLst/>
            <a:rect r="r" b="b" t="t" l="l"/>
            <a:pathLst>
              <a:path h="5028432" w="6914093">
                <a:moveTo>
                  <a:pt x="0" y="0"/>
                </a:moveTo>
                <a:lnTo>
                  <a:pt x="6914093" y="0"/>
                </a:lnTo>
                <a:lnTo>
                  <a:pt x="6914093" y="5028431"/>
                </a:lnTo>
                <a:lnTo>
                  <a:pt x="0" y="50284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29971" y="4820778"/>
            <a:ext cx="10228058" cy="1710875"/>
          </a:xfrm>
          <a:custGeom>
            <a:avLst/>
            <a:gdLst/>
            <a:ahLst/>
            <a:cxnLst/>
            <a:rect r="r" b="b" t="t" l="l"/>
            <a:pathLst>
              <a:path h="1710875" w="10228058">
                <a:moveTo>
                  <a:pt x="0" y="0"/>
                </a:moveTo>
                <a:lnTo>
                  <a:pt x="10228058" y="0"/>
                </a:lnTo>
                <a:lnTo>
                  <a:pt x="10228058" y="1710876"/>
                </a:lnTo>
                <a:lnTo>
                  <a:pt x="0" y="1710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18992" y="3711419"/>
            <a:ext cx="12243048" cy="332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36"/>
              </a:lnSpc>
            </a:pPr>
            <a:r>
              <a:rPr lang="en-US" sz="19454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ReadMate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456379" y="5404911"/>
            <a:ext cx="8246933" cy="6247677"/>
          </a:xfrm>
          <a:custGeom>
            <a:avLst/>
            <a:gdLst/>
            <a:ahLst/>
            <a:cxnLst/>
            <a:rect r="r" b="b" t="t" l="l"/>
            <a:pathLst>
              <a:path h="6247677" w="8246933">
                <a:moveTo>
                  <a:pt x="0" y="0"/>
                </a:moveTo>
                <a:lnTo>
                  <a:pt x="8246933" y="0"/>
                </a:lnTo>
                <a:lnTo>
                  <a:pt x="8246933" y="6247677"/>
                </a:lnTo>
                <a:lnTo>
                  <a:pt x="0" y="62476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08980" y="-1652824"/>
            <a:ext cx="8905028" cy="5575060"/>
          </a:xfrm>
          <a:custGeom>
            <a:avLst/>
            <a:gdLst/>
            <a:ahLst/>
            <a:cxnLst/>
            <a:rect r="r" b="b" t="t" l="l"/>
            <a:pathLst>
              <a:path h="5575060" w="8905028">
                <a:moveTo>
                  <a:pt x="0" y="0"/>
                </a:moveTo>
                <a:lnTo>
                  <a:pt x="8905029" y="0"/>
                </a:lnTo>
                <a:lnTo>
                  <a:pt x="8905029" y="5575060"/>
                </a:lnTo>
                <a:lnTo>
                  <a:pt x="0" y="5575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495846">
            <a:off x="-3929800" y="-2685694"/>
            <a:ext cx="5243739" cy="7338566"/>
          </a:xfrm>
          <a:custGeom>
            <a:avLst/>
            <a:gdLst/>
            <a:ahLst/>
            <a:cxnLst/>
            <a:rect r="r" b="b" t="t" l="l"/>
            <a:pathLst>
              <a:path h="7338566" w="5243739">
                <a:moveTo>
                  <a:pt x="0" y="0"/>
                </a:moveTo>
                <a:lnTo>
                  <a:pt x="5243739" y="0"/>
                </a:lnTo>
                <a:lnTo>
                  <a:pt x="5243739" y="7338565"/>
                </a:lnTo>
                <a:lnTo>
                  <a:pt x="0" y="733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230250" y="1758226"/>
            <a:ext cx="9861333" cy="1517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58"/>
              </a:lnSpc>
            </a:pPr>
            <a:r>
              <a:rPr lang="en-US" b="true" sz="8898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캡스톤 프로젝트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841172" y="6964945"/>
            <a:ext cx="6639489" cy="6230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2"/>
              </a:lnSpc>
            </a:pPr>
            <a:r>
              <a:rPr lang="en-US" sz="3594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2조 : 이민우, 강태현, 김석윤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8208225" cy="10000564"/>
            <a:chOff x="0" y="0"/>
            <a:chExt cx="2516538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6537" cy="3066046"/>
            </a:xfrm>
            <a:custGeom>
              <a:avLst/>
              <a:gdLst/>
              <a:ahLst/>
              <a:cxnLst/>
              <a:rect r="r" b="b" t="t" l="l"/>
              <a:pathLst>
                <a:path h="3066046" w="2516537">
                  <a:moveTo>
                    <a:pt x="0" y="0"/>
                  </a:moveTo>
                  <a:lnTo>
                    <a:pt x="2516537" y="0"/>
                  </a:lnTo>
                  <a:lnTo>
                    <a:pt x="2516537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16538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73248" y="1624156"/>
            <a:ext cx="5721876" cy="4577177"/>
          </a:xfrm>
          <a:custGeom>
            <a:avLst/>
            <a:gdLst/>
            <a:ahLst/>
            <a:cxnLst/>
            <a:rect r="r" b="b" t="t" l="l"/>
            <a:pathLst>
              <a:path h="4577177" w="5721876">
                <a:moveTo>
                  <a:pt x="0" y="0"/>
                </a:moveTo>
                <a:lnTo>
                  <a:pt x="5721876" y="0"/>
                </a:lnTo>
                <a:lnTo>
                  <a:pt x="5721876" y="4577177"/>
                </a:lnTo>
                <a:lnTo>
                  <a:pt x="0" y="4577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914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25335" y="5811583"/>
            <a:ext cx="5962778" cy="4021042"/>
          </a:xfrm>
          <a:custGeom>
            <a:avLst/>
            <a:gdLst/>
            <a:ahLst/>
            <a:cxnLst/>
            <a:rect r="r" b="b" t="t" l="l"/>
            <a:pathLst>
              <a:path h="4021042" w="5962778">
                <a:moveTo>
                  <a:pt x="0" y="0"/>
                </a:moveTo>
                <a:lnTo>
                  <a:pt x="5962778" y="0"/>
                </a:lnTo>
                <a:lnTo>
                  <a:pt x="5962778" y="4021042"/>
                </a:lnTo>
                <a:lnTo>
                  <a:pt x="0" y="40210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8085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144000" y="735936"/>
            <a:ext cx="8276116" cy="738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네비게이션 바 (Navigation Bar)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페이지 이동: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"ReadMate" 로고 클릭 → 메인 페이지로 이동.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"SEARCH" 링크 클릭 → AI 추천 페이지 (/openai-search)로 이동.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검색 바 (Search Bar)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입력: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검색어 입력 (&lt;input&gt; 요소)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</a:t>
            </a: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실행: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Enter 키 또는 검색 버튼 클릭 시 검색 요청.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검색 결과 표시 영역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 결과를 동적으로 표시: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첫 번째 검색 결과를 강조하여 별도로 표시.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나머지 결과는 그리드 레이아웃에 카드 형태로 표시.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클릭 시 상세 링크로 이동.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안내 메시지 창과, 제작자 정보 및 연락처 항목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677150" y="774036"/>
            <a:ext cx="3410963" cy="634009"/>
            <a:chOff x="0" y="0"/>
            <a:chExt cx="825555" cy="15344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25555" cy="153449"/>
            </a:xfrm>
            <a:custGeom>
              <a:avLst/>
              <a:gdLst/>
              <a:ahLst/>
              <a:cxnLst/>
              <a:rect r="r" b="b" t="t" l="l"/>
              <a:pathLst>
                <a:path h="153449" w="825555">
                  <a:moveTo>
                    <a:pt x="18158" y="0"/>
                  </a:moveTo>
                  <a:lnTo>
                    <a:pt x="807398" y="0"/>
                  </a:lnTo>
                  <a:cubicBezTo>
                    <a:pt x="817426" y="0"/>
                    <a:pt x="825555" y="8129"/>
                    <a:pt x="825555" y="18158"/>
                  </a:cubicBezTo>
                  <a:lnTo>
                    <a:pt x="825555" y="135291"/>
                  </a:lnTo>
                  <a:cubicBezTo>
                    <a:pt x="825555" y="140107"/>
                    <a:pt x="823642" y="144726"/>
                    <a:pt x="820237" y="148131"/>
                  </a:cubicBezTo>
                  <a:cubicBezTo>
                    <a:pt x="816832" y="151536"/>
                    <a:pt x="812213" y="153449"/>
                    <a:pt x="807398" y="153449"/>
                  </a:cubicBezTo>
                  <a:lnTo>
                    <a:pt x="18158" y="153449"/>
                  </a:lnTo>
                  <a:cubicBezTo>
                    <a:pt x="8129" y="153449"/>
                    <a:pt x="0" y="145320"/>
                    <a:pt x="0" y="135291"/>
                  </a:cubicBezTo>
                  <a:lnTo>
                    <a:pt x="0" y="18158"/>
                  </a:lnTo>
                  <a:cubicBezTo>
                    <a:pt x="0" y="8129"/>
                    <a:pt x="8129" y="0"/>
                    <a:pt x="18158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825555" cy="21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Dosis Bold"/>
                  <a:ea typeface="Dosis Bold"/>
                  <a:cs typeface="Dosis Bold"/>
                  <a:sym typeface="Dosis Bold"/>
                </a:rPr>
                <a:t>FrontEnd/index.html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0" y="760146"/>
            <a:ext cx="4965628" cy="67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sz="684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3454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8208225" cy="10000564"/>
            <a:chOff x="0" y="0"/>
            <a:chExt cx="2516538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6537" cy="3066046"/>
            </a:xfrm>
            <a:custGeom>
              <a:avLst/>
              <a:gdLst/>
              <a:ahLst/>
              <a:cxnLst/>
              <a:rect r="r" b="b" t="t" l="l"/>
              <a:pathLst>
                <a:path h="3066046" w="2516537">
                  <a:moveTo>
                    <a:pt x="0" y="0"/>
                  </a:moveTo>
                  <a:lnTo>
                    <a:pt x="2516537" y="0"/>
                  </a:lnTo>
                  <a:lnTo>
                    <a:pt x="2516537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516538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77150" y="457032"/>
            <a:ext cx="3410963" cy="634009"/>
            <a:chOff x="0" y="0"/>
            <a:chExt cx="825555" cy="153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25555" cy="153449"/>
            </a:xfrm>
            <a:custGeom>
              <a:avLst/>
              <a:gdLst/>
              <a:ahLst/>
              <a:cxnLst/>
              <a:rect r="r" b="b" t="t" l="l"/>
              <a:pathLst>
                <a:path h="153449" w="825555">
                  <a:moveTo>
                    <a:pt x="18158" y="0"/>
                  </a:moveTo>
                  <a:lnTo>
                    <a:pt x="807398" y="0"/>
                  </a:lnTo>
                  <a:cubicBezTo>
                    <a:pt x="817426" y="0"/>
                    <a:pt x="825555" y="8129"/>
                    <a:pt x="825555" y="18158"/>
                  </a:cubicBezTo>
                  <a:lnTo>
                    <a:pt x="825555" y="135291"/>
                  </a:lnTo>
                  <a:cubicBezTo>
                    <a:pt x="825555" y="140107"/>
                    <a:pt x="823642" y="144726"/>
                    <a:pt x="820237" y="148131"/>
                  </a:cubicBezTo>
                  <a:cubicBezTo>
                    <a:pt x="816832" y="151536"/>
                    <a:pt x="812213" y="153449"/>
                    <a:pt x="807398" y="153449"/>
                  </a:cubicBezTo>
                  <a:lnTo>
                    <a:pt x="18158" y="153449"/>
                  </a:lnTo>
                  <a:cubicBezTo>
                    <a:pt x="8129" y="153449"/>
                    <a:pt x="0" y="145320"/>
                    <a:pt x="0" y="135291"/>
                  </a:cubicBezTo>
                  <a:lnTo>
                    <a:pt x="0" y="18158"/>
                  </a:lnTo>
                  <a:cubicBezTo>
                    <a:pt x="0" y="8129"/>
                    <a:pt x="8129" y="0"/>
                    <a:pt x="18158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25555" cy="21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Dosis Bold"/>
                  <a:ea typeface="Dosis Bold"/>
                  <a:cs typeface="Dosis Bold"/>
                  <a:sym typeface="Dosis Bold"/>
                </a:rPr>
                <a:t>FrontEnd/style.css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11269" y="1437462"/>
            <a:ext cx="4542669" cy="8571074"/>
          </a:xfrm>
          <a:custGeom>
            <a:avLst/>
            <a:gdLst/>
            <a:ahLst/>
            <a:cxnLst/>
            <a:rect r="r" b="b" t="t" l="l"/>
            <a:pathLst>
              <a:path h="8571074" w="4542669">
                <a:moveTo>
                  <a:pt x="0" y="0"/>
                </a:moveTo>
                <a:lnTo>
                  <a:pt x="4542670" y="0"/>
                </a:lnTo>
                <a:lnTo>
                  <a:pt x="4542670" y="8571074"/>
                </a:lnTo>
                <a:lnTo>
                  <a:pt x="0" y="8571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144000" y="1234591"/>
            <a:ext cx="8276116" cy="742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</a:pPr>
            <a:r>
              <a:rPr lang="en-US" sz="2199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.results-grid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grid-tem</a:t>
            </a: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plate-columns: repeat(4, 1fr);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그리드의</a:t>
            </a: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**열(Column)**을 정의합니다.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repeat(4, 1fr)는 **4개의 동일한 너비(1fr)**로 열을 나누겠다는 뜻입니다.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1fr: 가용 공간을 4등분하여 각 열이 동일한 너비를 가지도록 설정.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.book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border-radius: 8px;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카드의 모서리를 8px 반경으로 둥글게 처리.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transition: transform 0.2s ease-in-out;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호버 효과에서 transform 속성이 부드럽게 작동하도록 설정.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0.2초 동안 서서히 변환하며, ease-in-out으로 시작과 끝을 부드럽게 처리.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  <a:r>
              <a:rPr lang="en-US" sz="2000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.book:hover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transform: translateY(-5px);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마우스를 카드 위에 올리면, 카드가 Y축으로 5px 위로 이동.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입체적이고 상호작용적인 느낌을 줌.</a:t>
            </a: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  <a:p>
            <a:pPr algn="just">
              <a:lnSpc>
                <a:spcPts val="280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760146"/>
            <a:ext cx="4965628" cy="67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sz="684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3454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186" y="143218"/>
            <a:ext cx="18009628" cy="10000564"/>
            <a:chOff x="0" y="0"/>
            <a:chExt cx="5521523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21523" cy="3066046"/>
            </a:xfrm>
            <a:custGeom>
              <a:avLst/>
              <a:gdLst/>
              <a:ahLst/>
              <a:cxnLst/>
              <a:rect r="r" b="b" t="t" l="l"/>
              <a:pathLst>
                <a:path h="3066046" w="5521523">
                  <a:moveTo>
                    <a:pt x="0" y="0"/>
                  </a:moveTo>
                  <a:lnTo>
                    <a:pt x="5521523" y="0"/>
                  </a:lnTo>
                  <a:lnTo>
                    <a:pt x="5521523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521523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99879" y="458593"/>
            <a:ext cx="7310362" cy="1140214"/>
            <a:chOff x="0" y="0"/>
            <a:chExt cx="9747150" cy="15202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658513" y="0"/>
              <a:ext cx="5088637" cy="845312"/>
              <a:chOff x="0" y="0"/>
              <a:chExt cx="923702" cy="1534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23702" cy="153443"/>
              </a:xfrm>
              <a:custGeom>
                <a:avLst/>
                <a:gdLst/>
                <a:ahLst/>
                <a:cxnLst/>
                <a:rect r="r" b="b" t="t" l="l"/>
                <a:pathLst>
                  <a:path h="153443" w="923702">
                    <a:moveTo>
                      <a:pt x="16228" y="0"/>
                    </a:moveTo>
                    <a:lnTo>
                      <a:pt x="907474" y="0"/>
                    </a:lnTo>
                    <a:cubicBezTo>
                      <a:pt x="916437" y="0"/>
                      <a:pt x="923702" y="7266"/>
                      <a:pt x="923702" y="16228"/>
                    </a:cubicBezTo>
                    <a:lnTo>
                      <a:pt x="923702" y="137215"/>
                    </a:lnTo>
                    <a:cubicBezTo>
                      <a:pt x="923702" y="141519"/>
                      <a:pt x="921992" y="145647"/>
                      <a:pt x="918949" y="148690"/>
                    </a:cubicBezTo>
                    <a:cubicBezTo>
                      <a:pt x="915906" y="151733"/>
                      <a:pt x="911778" y="153443"/>
                      <a:pt x="907474" y="153443"/>
                    </a:cubicBezTo>
                    <a:lnTo>
                      <a:pt x="16228" y="153443"/>
                    </a:lnTo>
                    <a:cubicBezTo>
                      <a:pt x="7266" y="153443"/>
                      <a:pt x="0" y="146177"/>
                      <a:pt x="0" y="137215"/>
                    </a:cubicBezTo>
                    <a:lnTo>
                      <a:pt x="0" y="16228"/>
                    </a:lnTo>
                    <a:cubicBezTo>
                      <a:pt x="0" y="7266"/>
                      <a:pt x="7266" y="0"/>
                      <a:pt x="16228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923702" cy="2105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Dosis Bold"/>
                    <a:ea typeface="Dosis Bold"/>
                    <a:cs typeface="Dosis Bold"/>
                    <a:sym typeface="Dosis Bold"/>
                  </a:rPr>
                  <a:t>FrontEnd/MainPage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4952506" cy="1615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73"/>
                </a:lnSpc>
              </a:pPr>
              <a:r>
                <a:rPr lang="en-US" sz="5123">
                  <a:solidFill>
                    <a:srgbClr val="01070A"/>
                  </a:solidFill>
                  <a:latin typeface="Carelia"/>
                  <a:ea typeface="Carelia"/>
                  <a:cs typeface="Carelia"/>
                  <a:sym typeface="Carelia"/>
                </a:rPr>
                <a:t> ReadMate</a:t>
              </a:r>
            </a:p>
            <a:p>
              <a:pPr algn="l">
                <a:lnSpc>
                  <a:spcPts val="258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348560" y="458593"/>
            <a:ext cx="7047491" cy="4817217"/>
          </a:xfrm>
          <a:custGeom>
            <a:avLst/>
            <a:gdLst/>
            <a:ahLst/>
            <a:cxnLst/>
            <a:rect r="r" b="b" t="t" l="l"/>
            <a:pathLst>
              <a:path h="4817217" w="7047491">
                <a:moveTo>
                  <a:pt x="0" y="0"/>
                </a:moveTo>
                <a:lnTo>
                  <a:pt x="7047491" y="0"/>
                </a:lnTo>
                <a:lnTo>
                  <a:pt x="7047491" y="4817218"/>
                </a:lnTo>
                <a:lnTo>
                  <a:pt x="0" y="48172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932" b="-2645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964513" y="1598807"/>
            <a:ext cx="7395075" cy="5357904"/>
          </a:xfrm>
          <a:custGeom>
            <a:avLst/>
            <a:gdLst/>
            <a:ahLst/>
            <a:cxnLst/>
            <a:rect r="r" b="b" t="t" l="l"/>
            <a:pathLst>
              <a:path h="5357904" w="7395075">
                <a:moveTo>
                  <a:pt x="0" y="0"/>
                </a:moveTo>
                <a:lnTo>
                  <a:pt x="7395075" y="0"/>
                </a:lnTo>
                <a:lnTo>
                  <a:pt x="7395075" y="5357904"/>
                </a:lnTo>
                <a:lnTo>
                  <a:pt x="0" y="5357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13695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82527" y="4580473"/>
            <a:ext cx="7327715" cy="4752476"/>
          </a:xfrm>
          <a:custGeom>
            <a:avLst/>
            <a:gdLst/>
            <a:ahLst/>
            <a:cxnLst/>
            <a:rect r="r" b="b" t="t" l="l"/>
            <a:pathLst>
              <a:path h="4752476" w="7327715">
                <a:moveTo>
                  <a:pt x="0" y="0"/>
                </a:moveTo>
                <a:lnTo>
                  <a:pt x="7327714" y="0"/>
                </a:lnTo>
                <a:lnTo>
                  <a:pt x="7327714" y="4752476"/>
                </a:lnTo>
                <a:lnTo>
                  <a:pt x="0" y="47524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108" t="0" r="-20027" b="-15846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9667607" cy="10000564"/>
            <a:chOff x="0" y="0"/>
            <a:chExt cx="2963965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3965" cy="3066046"/>
            </a:xfrm>
            <a:custGeom>
              <a:avLst/>
              <a:gdLst/>
              <a:ahLst/>
              <a:cxnLst/>
              <a:rect r="r" b="b" t="t" l="l"/>
              <a:pathLst>
                <a:path h="3066046" w="2963965">
                  <a:moveTo>
                    <a:pt x="0" y="0"/>
                  </a:moveTo>
                  <a:lnTo>
                    <a:pt x="2963965" y="0"/>
                  </a:lnTo>
                  <a:lnTo>
                    <a:pt x="2963965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963965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70824" y="711708"/>
            <a:ext cx="4973176" cy="634009"/>
            <a:chOff x="0" y="0"/>
            <a:chExt cx="1203658" cy="153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3658" cy="153449"/>
            </a:xfrm>
            <a:custGeom>
              <a:avLst/>
              <a:gdLst/>
              <a:ahLst/>
              <a:cxnLst/>
              <a:rect r="r" b="b" t="t" l="l"/>
              <a:pathLst>
                <a:path h="153449" w="1203658">
                  <a:moveTo>
                    <a:pt x="12454" y="0"/>
                  </a:moveTo>
                  <a:lnTo>
                    <a:pt x="1191204" y="0"/>
                  </a:lnTo>
                  <a:cubicBezTo>
                    <a:pt x="1194507" y="0"/>
                    <a:pt x="1197675" y="1312"/>
                    <a:pt x="1200010" y="3648"/>
                  </a:cubicBezTo>
                  <a:cubicBezTo>
                    <a:pt x="1202346" y="5983"/>
                    <a:pt x="1203658" y="9151"/>
                    <a:pt x="1203658" y="12454"/>
                  </a:cubicBezTo>
                  <a:lnTo>
                    <a:pt x="1203658" y="140995"/>
                  </a:lnTo>
                  <a:cubicBezTo>
                    <a:pt x="1203658" y="144298"/>
                    <a:pt x="1202346" y="147466"/>
                    <a:pt x="1200010" y="149802"/>
                  </a:cubicBezTo>
                  <a:cubicBezTo>
                    <a:pt x="1197675" y="152137"/>
                    <a:pt x="1194507" y="153449"/>
                    <a:pt x="1191204" y="153449"/>
                  </a:cubicBezTo>
                  <a:lnTo>
                    <a:pt x="12454" y="153449"/>
                  </a:lnTo>
                  <a:cubicBezTo>
                    <a:pt x="9151" y="153449"/>
                    <a:pt x="5983" y="152137"/>
                    <a:pt x="3648" y="149802"/>
                  </a:cubicBezTo>
                  <a:cubicBezTo>
                    <a:pt x="1312" y="147466"/>
                    <a:pt x="0" y="144298"/>
                    <a:pt x="0" y="140995"/>
                  </a:cubicBezTo>
                  <a:lnTo>
                    <a:pt x="0" y="12454"/>
                  </a:lnTo>
                  <a:cubicBezTo>
                    <a:pt x="0" y="9151"/>
                    <a:pt x="1312" y="5983"/>
                    <a:pt x="3648" y="3648"/>
                  </a:cubicBezTo>
                  <a:cubicBezTo>
                    <a:pt x="5983" y="1312"/>
                    <a:pt x="9151" y="0"/>
                    <a:pt x="12454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03658" cy="21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Dosis Bold"/>
                  <a:ea typeface="Dosis Bold"/>
                  <a:cs typeface="Dosis Bold"/>
                  <a:sym typeface="Dosis Bold"/>
                </a:rPr>
                <a:t>Backend/app.py/NaverAPI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028700" y="1623856"/>
            <a:ext cx="7613793" cy="1256276"/>
          </a:xfrm>
          <a:custGeom>
            <a:avLst/>
            <a:gdLst/>
            <a:ahLst/>
            <a:cxnLst/>
            <a:rect r="r" b="b" t="t" l="l"/>
            <a:pathLst>
              <a:path h="1256276" w="7613793">
                <a:moveTo>
                  <a:pt x="0" y="0"/>
                </a:moveTo>
                <a:lnTo>
                  <a:pt x="7613793" y="0"/>
                </a:lnTo>
                <a:lnTo>
                  <a:pt x="7613793" y="1256276"/>
                </a:lnTo>
                <a:lnTo>
                  <a:pt x="0" y="1256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3158271"/>
            <a:ext cx="7613793" cy="4825241"/>
          </a:xfrm>
          <a:custGeom>
            <a:avLst/>
            <a:gdLst/>
            <a:ahLst/>
            <a:cxnLst/>
            <a:rect r="r" b="b" t="t" l="l"/>
            <a:pathLst>
              <a:path h="4825241" w="7613793">
                <a:moveTo>
                  <a:pt x="0" y="0"/>
                </a:moveTo>
                <a:lnTo>
                  <a:pt x="7613793" y="0"/>
                </a:lnTo>
                <a:lnTo>
                  <a:pt x="7613793" y="4825241"/>
                </a:lnTo>
                <a:lnTo>
                  <a:pt x="0" y="4825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67434" y="8361762"/>
            <a:ext cx="5062034" cy="1092312"/>
          </a:xfrm>
          <a:custGeom>
            <a:avLst/>
            <a:gdLst/>
            <a:ahLst/>
            <a:cxnLst/>
            <a:rect r="r" b="b" t="t" l="l"/>
            <a:pathLst>
              <a:path h="1092312" w="5062034">
                <a:moveTo>
                  <a:pt x="0" y="0"/>
                </a:moveTo>
                <a:lnTo>
                  <a:pt x="5062034" y="0"/>
                </a:lnTo>
                <a:lnTo>
                  <a:pt x="5062034" y="1092312"/>
                </a:lnTo>
                <a:lnTo>
                  <a:pt x="0" y="10923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11" r="0" b="-611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84642" y="509306"/>
            <a:ext cx="4298024" cy="139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6"/>
              </a:lnSpc>
            </a:pPr>
            <a:r>
              <a:rPr lang="en-US" sz="5776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2912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03668" y="243223"/>
            <a:ext cx="7740250" cy="975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Flask 설정</a:t>
            </a:r>
          </a:p>
          <a:p>
            <a:pPr algn="l" marL="464181" indent="-23209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Flask: 백엔드 서버를 생성하고 라우팅을 설정하는 데 사용되는 Python 마이크로 프레임워크.</a:t>
            </a:r>
          </a:p>
          <a:p>
            <a:pPr algn="l" marL="464181" indent="-23209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app: Flask 앱 객체로, 라우트와 설정을 등록하는 데 사용됨.</a:t>
            </a:r>
          </a:p>
          <a:p>
            <a:pPr algn="l">
              <a:lnSpc>
                <a:spcPts val="3009"/>
              </a:lnSpc>
            </a:pPr>
          </a:p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검색 (/serach)</a:t>
            </a:r>
          </a:p>
          <a:p>
            <a:pPr algn="l" marL="464181" indent="-23209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역할: 클라이언트로부터 검색 요청을 받아 네이버 API에 전달하고, 결과를 JSON으로 반환.</a:t>
            </a:r>
          </a:p>
          <a:p>
            <a:pPr algn="l" marL="464181" indent="-232091" lvl="1">
              <a:lnSpc>
                <a:spcPts val="3009"/>
              </a:lnSpc>
              <a:buFont typeface="Arial"/>
              <a:buChar char="•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코드 설명: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request.args.get('query'): 사용자가 입력한 검색어를 URL의 query 파라미터에서 가져옴.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request.args.get('type'): 검색 유형(책 제목인지 저자인지)을 가져옴.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headers: 네이버 API 호출에 필요한 인증 정보를 포함.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url: 네이버 API의 엔드포인트 URL. query를 포함해 책 데이터를 요청.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requests.get: 네이버 API에 HTTP GET 요청을 보냄.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response.json(): 네이버 API에서 반환된 데이터를 JSON 형식으로 변환.</a:t>
            </a:r>
          </a:p>
          <a:p>
            <a:pPr algn="l">
              <a:lnSpc>
                <a:spcPts val="3009"/>
              </a:lnSpc>
            </a:pPr>
          </a:p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상세 정보 엔드포인트 (/detail)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request.args.get('link'): 클라이언트가 요청한 책의 네이버 URL을 가져옴.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redirect(link): 브라우저를 네이버 책 페이지로 이동시킴.</a:t>
            </a:r>
          </a:p>
          <a:p>
            <a:pPr algn="l">
              <a:lnSpc>
                <a:spcPts val="3009"/>
              </a:lnSpc>
            </a:pPr>
          </a:p>
          <a:p>
            <a:pPr algn="l">
              <a:lnSpc>
                <a:spcPts val="300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9667607" cy="10000564"/>
            <a:chOff x="0" y="0"/>
            <a:chExt cx="2963965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3965" cy="3066046"/>
            </a:xfrm>
            <a:custGeom>
              <a:avLst/>
              <a:gdLst/>
              <a:ahLst/>
              <a:cxnLst/>
              <a:rect r="r" b="b" t="t" l="l"/>
              <a:pathLst>
                <a:path h="3066046" w="2963965">
                  <a:moveTo>
                    <a:pt x="0" y="0"/>
                  </a:moveTo>
                  <a:lnTo>
                    <a:pt x="2963965" y="0"/>
                  </a:lnTo>
                  <a:lnTo>
                    <a:pt x="2963965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963965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70824" y="978420"/>
            <a:ext cx="4657229" cy="634009"/>
            <a:chOff x="0" y="0"/>
            <a:chExt cx="1127189" cy="153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7189" cy="153449"/>
            </a:xfrm>
            <a:custGeom>
              <a:avLst/>
              <a:gdLst/>
              <a:ahLst/>
              <a:cxnLst/>
              <a:rect r="r" b="b" t="t" l="l"/>
              <a:pathLst>
                <a:path h="153449" w="1127189">
                  <a:moveTo>
                    <a:pt x="13299" y="0"/>
                  </a:moveTo>
                  <a:lnTo>
                    <a:pt x="1113891" y="0"/>
                  </a:lnTo>
                  <a:cubicBezTo>
                    <a:pt x="1117418" y="0"/>
                    <a:pt x="1120800" y="1401"/>
                    <a:pt x="1123294" y="3895"/>
                  </a:cubicBezTo>
                  <a:cubicBezTo>
                    <a:pt x="1125788" y="6389"/>
                    <a:pt x="1127189" y="9772"/>
                    <a:pt x="1127189" y="13299"/>
                  </a:cubicBezTo>
                  <a:lnTo>
                    <a:pt x="1127189" y="140150"/>
                  </a:lnTo>
                  <a:cubicBezTo>
                    <a:pt x="1127189" y="143677"/>
                    <a:pt x="1125788" y="147060"/>
                    <a:pt x="1123294" y="149554"/>
                  </a:cubicBezTo>
                  <a:cubicBezTo>
                    <a:pt x="1120800" y="152048"/>
                    <a:pt x="1117418" y="153449"/>
                    <a:pt x="1113891" y="153449"/>
                  </a:cubicBezTo>
                  <a:lnTo>
                    <a:pt x="13299" y="153449"/>
                  </a:lnTo>
                  <a:cubicBezTo>
                    <a:pt x="9772" y="153449"/>
                    <a:pt x="6389" y="152048"/>
                    <a:pt x="3895" y="149554"/>
                  </a:cubicBezTo>
                  <a:cubicBezTo>
                    <a:pt x="1401" y="147060"/>
                    <a:pt x="0" y="143677"/>
                    <a:pt x="0" y="140150"/>
                  </a:cubicBezTo>
                  <a:lnTo>
                    <a:pt x="0" y="13299"/>
                  </a:lnTo>
                  <a:cubicBezTo>
                    <a:pt x="0" y="9772"/>
                    <a:pt x="1401" y="6389"/>
                    <a:pt x="3895" y="3895"/>
                  </a:cubicBezTo>
                  <a:cubicBezTo>
                    <a:pt x="6389" y="1401"/>
                    <a:pt x="9772" y="0"/>
                    <a:pt x="13299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27189" cy="21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Dosis Bold"/>
                  <a:ea typeface="Dosis Bold"/>
                  <a:cs typeface="Dosis Bold"/>
                  <a:sym typeface="Dosis Bold"/>
                </a:rPr>
                <a:t>Backend/app.py/OpenaiAPI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568270" y="1909028"/>
            <a:ext cx="8028792" cy="4114756"/>
          </a:xfrm>
          <a:custGeom>
            <a:avLst/>
            <a:gdLst/>
            <a:ahLst/>
            <a:cxnLst/>
            <a:rect r="r" b="b" t="t" l="l"/>
            <a:pathLst>
              <a:path h="4114756" w="8028792">
                <a:moveTo>
                  <a:pt x="0" y="0"/>
                </a:moveTo>
                <a:lnTo>
                  <a:pt x="8028792" y="0"/>
                </a:lnTo>
                <a:lnTo>
                  <a:pt x="8028792" y="4114756"/>
                </a:lnTo>
                <a:lnTo>
                  <a:pt x="0" y="4114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84642" y="509306"/>
            <a:ext cx="4298024" cy="139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6"/>
              </a:lnSpc>
            </a:pPr>
            <a:r>
              <a:rPr lang="en-US" sz="5776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2912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03668" y="243223"/>
            <a:ext cx="7740250" cy="608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2149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포스트 요청 : 책 추천 처리 부분</a:t>
            </a:r>
          </a:p>
          <a:p>
            <a:pPr algn="l">
              <a:lnSpc>
                <a:spcPts val="3009"/>
              </a:lnSpc>
            </a:pPr>
            <a:r>
              <a:rPr lang="en-US" sz="2149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URL: /openai-search (POST)</a:t>
            </a:r>
          </a:p>
          <a:p>
            <a:pPr algn="l" marL="464181" indent="-232090" lvl="1">
              <a:lnSpc>
                <a:spcPts val="3009"/>
              </a:lnSpc>
              <a:buFont typeface="Arial"/>
              <a:buChar char="•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역할: OpenAI GPT 모델을 사용해 사용자의 요청에 따라 책 추천 문장을 생성하고 반환.</a:t>
            </a:r>
          </a:p>
          <a:p>
            <a:pPr algn="l" marL="464181" indent="-232090" lvl="1">
              <a:lnSpc>
                <a:spcPts val="3009"/>
              </a:lnSpc>
              <a:buFont typeface="Arial"/>
              <a:buChar char="•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동작 흐름:</a:t>
            </a:r>
          </a:p>
          <a:p>
            <a:pPr algn="l" marL="928361" indent="-309454" lvl="2">
              <a:lnSpc>
                <a:spcPts val="3009"/>
              </a:lnSpc>
              <a:buAutoNum type="alphaLcPeriod" startAt="1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클라이언트가 검색어를 POST 요청으로 전송.</a:t>
            </a:r>
          </a:p>
          <a:p>
            <a:pPr algn="l" marL="928361" indent="-309454" lvl="2">
              <a:lnSpc>
                <a:spcPts val="3009"/>
              </a:lnSpc>
              <a:buAutoNum type="alphaLcPeriod" startAt="1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OpenAI API를 호출해 GPT 모델이 책 추천 생성.</a:t>
            </a:r>
          </a:p>
          <a:p>
            <a:pPr algn="l" marL="928361" indent="-309454" lvl="2">
              <a:lnSpc>
                <a:spcPts val="3009"/>
              </a:lnSpc>
              <a:buAutoNum type="alphaLcPeriod" startAt="1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결과를 JSON 형식으로 클라이언트에 반환.</a:t>
            </a:r>
          </a:p>
          <a:p>
            <a:pPr algn="l">
              <a:lnSpc>
                <a:spcPts val="3009"/>
              </a:lnSpc>
            </a:pPr>
          </a:p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role:“system” 부분으로 역할의 정의해서 gpt모델에게 대화의 맥락과 방향을 알려줌.</a:t>
            </a:r>
          </a:p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예를들어 코드의 content: "You are a helpful assistant for recommending books." 부분은</a:t>
            </a:r>
          </a:p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모델에게 "너는 책을 추천해주는 친절한 조수다"라는 지침을 준 것 입니다. </a:t>
            </a:r>
          </a:p>
          <a:p>
            <a:pPr algn="l">
              <a:lnSpc>
                <a:spcPts val="3009"/>
              </a:lnSpc>
            </a:pPr>
            <a:r>
              <a:rPr lang="en-US" sz="2149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또 위 코드를 사용해 책에 관한 내용만 말하게끔 했습니다.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9667607" cy="10000564"/>
            <a:chOff x="0" y="0"/>
            <a:chExt cx="2963965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3965" cy="3066046"/>
            </a:xfrm>
            <a:custGeom>
              <a:avLst/>
              <a:gdLst/>
              <a:ahLst/>
              <a:cxnLst/>
              <a:rect r="r" b="b" t="t" l="l"/>
              <a:pathLst>
                <a:path h="3066046" w="2963965">
                  <a:moveTo>
                    <a:pt x="0" y="0"/>
                  </a:moveTo>
                  <a:lnTo>
                    <a:pt x="2963965" y="0"/>
                  </a:lnTo>
                  <a:lnTo>
                    <a:pt x="2963965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963965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70824" y="711708"/>
            <a:ext cx="3917289" cy="633984"/>
            <a:chOff x="0" y="0"/>
            <a:chExt cx="948102" cy="1534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8102" cy="153443"/>
            </a:xfrm>
            <a:custGeom>
              <a:avLst/>
              <a:gdLst/>
              <a:ahLst/>
              <a:cxnLst/>
              <a:rect r="r" b="b" t="t" l="l"/>
              <a:pathLst>
                <a:path h="153443" w="948102">
                  <a:moveTo>
                    <a:pt x="15811" y="0"/>
                  </a:moveTo>
                  <a:lnTo>
                    <a:pt x="932291" y="0"/>
                  </a:lnTo>
                  <a:cubicBezTo>
                    <a:pt x="941023" y="0"/>
                    <a:pt x="948102" y="7079"/>
                    <a:pt x="948102" y="15811"/>
                  </a:cubicBezTo>
                  <a:lnTo>
                    <a:pt x="948102" y="137632"/>
                  </a:lnTo>
                  <a:cubicBezTo>
                    <a:pt x="948102" y="141826"/>
                    <a:pt x="946436" y="145847"/>
                    <a:pt x="943471" y="148812"/>
                  </a:cubicBezTo>
                  <a:cubicBezTo>
                    <a:pt x="940506" y="151777"/>
                    <a:pt x="936484" y="153443"/>
                    <a:pt x="932291" y="153443"/>
                  </a:cubicBezTo>
                  <a:lnTo>
                    <a:pt x="15811" y="153443"/>
                  </a:lnTo>
                  <a:cubicBezTo>
                    <a:pt x="7079" y="153443"/>
                    <a:pt x="0" y="146364"/>
                    <a:pt x="0" y="137632"/>
                  </a:cubicBezTo>
                  <a:lnTo>
                    <a:pt x="0" y="15811"/>
                  </a:lnTo>
                  <a:cubicBezTo>
                    <a:pt x="0" y="11617"/>
                    <a:pt x="1666" y="7596"/>
                    <a:pt x="4631" y="4631"/>
                  </a:cubicBezTo>
                  <a:cubicBezTo>
                    <a:pt x="7596" y="1666"/>
                    <a:pt x="11617" y="0"/>
                    <a:pt x="15811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948102" cy="210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Dosis Bold"/>
                  <a:ea typeface="Dosis Bold"/>
                  <a:cs typeface="Dosis Bold"/>
                  <a:sym typeface="Dosis Bold"/>
                </a:rPr>
                <a:t>FrontEnd/openai_chat.js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4642" y="1501156"/>
            <a:ext cx="6576268" cy="929100"/>
          </a:xfrm>
          <a:custGeom>
            <a:avLst/>
            <a:gdLst/>
            <a:ahLst/>
            <a:cxnLst/>
            <a:rect r="r" b="b" t="t" l="l"/>
            <a:pathLst>
              <a:path h="929100" w="6576268">
                <a:moveTo>
                  <a:pt x="0" y="0"/>
                </a:moveTo>
                <a:lnTo>
                  <a:pt x="6576268" y="0"/>
                </a:lnTo>
                <a:lnTo>
                  <a:pt x="6576268" y="929099"/>
                </a:lnTo>
                <a:lnTo>
                  <a:pt x="0" y="929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787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670070" y="2314394"/>
            <a:ext cx="6292111" cy="1654710"/>
          </a:xfrm>
          <a:custGeom>
            <a:avLst/>
            <a:gdLst/>
            <a:ahLst/>
            <a:cxnLst/>
            <a:rect r="r" b="b" t="t" l="l"/>
            <a:pathLst>
              <a:path h="1654710" w="6292111">
                <a:moveTo>
                  <a:pt x="0" y="0"/>
                </a:moveTo>
                <a:lnTo>
                  <a:pt x="6292111" y="0"/>
                </a:lnTo>
                <a:lnTo>
                  <a:pt x="6292111" y="1654710"/>
                </a:lnTo>
                <a:lnTo>
                  <a:pt x="0" y="1654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78217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84642" y="3771288"/>
            <a:ext cx="5690235" cy="5487012"/>
          </a:xfrm>
          <a:custGeom>
            <a:avLst/>
            <a:gdLst/>
            <a:ahLst/>
            <a:cxnLst/>
            <a:rect r="r" b="b" t="t" l="l"/>
            <a:pathLst>
              <a:path h="5487012" w="5690235">
                <a:moveTo>
                  <a:pt x="0" y="0"/>
                </a:moveTo>
                <a:lnTo>
                  <a:pt x="5690235" y="0"/>
                </a:lnTo>
                <a:lnTo>
                  <a:pt x="5690235" y="5487012"/>
                </a:lnTo>
                <a:lnTo>
                  <a:pt x="0" y="5487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170824" y="8323809"/>
            <a:ext cx="3983027" cy="1560019"/>
          </a:xfrm>
          <a:custGeom>
            <a:avLst/>
            <a:gdLst/>
            <a:ahLst/>
            <a:cxnLst/>
            <a:rect r="r" b="b" t="t" l="l"/>
            <a:pathLst>
              <a:path h="1560019" w="3983027">
                <a:moveTo>
                  <a:pt x="0" y="0"/>
                </a:moveTo>
                <a:lnTo>
                  <a:pt x="3983026" y="0"/>
                </a:lnTo>
                <a:lnTo>
                  <a:pt x="3983026" y="1560019"/>
                </a:lnTo>
                <a:lnTo>
                  <a:pt x="0" y="15600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4642" y="509306"/>
            <a:ext cx="4298024" cy="139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6"/>
              </a:lnSpc>
            </a:pPr>
            <a:r>
              <a:rPr lang="en-US" sz="5776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291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50859" y="212725"/>
            <a:ext cx="6480264" cy="9744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DOM 요소 가져오기 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HTML 요소를 JavaScript에서 선택하여 제어.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메시지 추가 함수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새로운 &lt;div&gt;를 생성하고, 사용자 메시지(user) 또는 AI 응답(assistant)을 표시.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scrollTop: 채팅 메시지가 추가될 때 스크롤을 맨 아래로 이동시켜 최신 메시지를 보여줌.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메시지 전송 함수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작동 방식: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사용자의 입력을 가져와 화면에 사용자 메시지를 표시.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fetch()**를 사용해 서버의 /openai-search 엔드포인트에 POST 요청을 보냄.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서버 응답을 JSON으로 변환하고, data.response 값을 화면에 AI 메시지로 추가.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오류가 발생하면 메시지로 사용자에게 알림.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포인트: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await fetch(): 비동기적으로 서버에 요청을 보냄.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JSON.stringify(): 객체를 JSON 문자열로 변환.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에러 처리: try...catch 블록을 사용해 네트워크 또는 서버 오류를 처리.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4. 이벤트 리스너 (전송 버튼 및 Enter 키)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버튼 클릭: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sendMessage() 함수를 실행해 메시지를 서버로 보냄.</a:t>
            </a: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Enter 키 입력: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Enter 키를 눌렀을 때 sendMessage() 실행.</a:t>
            </a:r>
          </a:p>
          <a:p>
            <a:pPr algn="l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!event.shiftKey: Shift 키와 함께 Enter를 누를 때는 줄바꿈을 허용.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9683058" cy="10000564"/>
            <a:chOff x="0" y="0"/>
            <a:chExt cx="2968703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8703" cy="3066046"/>
            </a:xfrm>
            <a:custGeom>
              <a:avLst/>
              <a:gdLst/>
              <a:ahLst/>
              <a:cxnLst/>
              <a:rect r="r" b="b" t="t" l="l"/>
              <a:pathLst>
                <a:path h="3066046" w="2968703">
                  <a:moveTo>
                    <a:pt x="0" y="0"/>
                  </a:moveTo>
                  <a:lnTo>
                    <a:pt x="2968703" y="0"/>
                  </a:lnTo>
                  <a:lnTo>
                    <a:pt x="2968703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968703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677150" y="774036"/>
            <a:ext cx="4852905" cy="634009"/>
            <a:chOff x="0" y="0"/>
            <a:chExt cx="1174549" cy="153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4549" cy="153449"/>
            </a:xfrm>
            <a:custGeom>
              <a:avLst/>
              <a:gdLst/>
              <a:ahLst/>
              <a:cxnLst/>
              <a:rect r="r" b="b" t="t" l="l"/>
              <a:pathLst>
                <a:path h="153449" w="1174549">
                  <a:moveTo>
                    <a:pt x="12763" y="0"/>
                  </a:moveTo>
                  <a:lnTo>
                    <a:pt x="1161786" y="0"/>
                  </a:lnTo>
                  <a:cubicBezTo>
                    <a:pt x="1165171" y="0"/>
                    <a:pt x="1168417" y="1345"/>
                    <a:pt x="1170811" y="3738"/>
                  </a:cubicBezTo>
                  <a:cubicBezTo>
                    <a:pt x="1173204" y="6131"/>
                    <a:pt x="1174549" y="9378"/>
                    <a:pt x="1174549" y="12763"/>
                  </a:cubicBezTo>
                  <a:lnTo>
                    <a:pt x="1174549" y="140687"/>
                  </a:lnTo>
                  <a:cubicBezTo>
                    <a:pt x="1174549" y="144071"/>
                    <a:pt x="1173204" y="147318"/>
                    <a:pt x="1170811" y="149711"/>
                  </a:cubicBezTo>
                  <a:cubicBezTo>
                    <a:pt x="1168417" y="152105"/>
                    <a:pt x="1165171" y="153449"/>
                    <a:pt x="1161786" y="153449"/>
                  </a:cubicBezTo>
                  <a:lnTo>
                    <a:pt x="12763" y="153449"/>
                  </a:lnTo>
                  <a:cubicBezTo>
                    <a:pt x="5714" y="153449"/>
                    <a:pt x="0" y="147735"/>
                    <a:pt x="0" y="140687"/>
                  </a:cubicBezTo>
                  <a:lnTo>
                    <a:pt x="0" y="12763"/>
                  </a:lnTo>
                  <a:cubicBezTo>
                    <a:pt x="0" y="9378"/>
                    <a:pt x="1345" y="6131"/>
                    <a:pt x="3738" y="3738"/>
                  </a:cubicBezTo>
                  <a:cubicBezTo>
                    <a:pt x="6131" y="1345"/>
                    <a:pt x="9378" y="0"/>
                    <a:pt x="12763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74549" cy="21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Dosis Bold"/>
                  <a:ea typeface="Dosis Bold"/>
                  <a:cs typeface="Dosis Bold"/>
                  <a:sym typeface="Dosis Bold"/>
                </a:rPr>
                <a:t>FrontEnd/openai_search.html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33249" y="2440876"/>
            <a:ext cx="8487802" cy="5937592"/>
          </a:xfrm>
          <a:custGeom>
            <a:avLst/>
            <a:gdLst/>
            <a:ahLst/>
            <a:cxnLst/>
            <a:rect r="r" b="b" t="t" l="l"/>
            <a:pathLst>
              <a:path h="5937592" w="8487802">
                <a:moveTo>
                  <a:pt x="0" y="0"/>
                </a:moveTo>
                <a:lnTo>
                  <a:pt x="8487802" y="0"/>
                </a:lnTo>
                <a:lnTo>
                  <a:pt x="8487802" y="5937592"/>
                </a:lnTo>
                <a:lnTo>
                  <a:pt x="0" y="5937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6597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182474" y="1878748"/>
            <a:ext cx="6076826" cy="702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3"/>
              </a:lnSpc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1. 네비게이션 바 (Navigation Bar)</a:t>
            </a:r>
          </a:p>
          <a:p>
            <a:pPr algn="l" marL="453853" indent="-226927" lvl="1">
              <a:lnSpc>
                <a:spcPts val="2943"/>
              </a:lnSpc>
              <a:buFont typeface="Arial"/>
              <a:buChar char="•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페이지 이동:</a:t>
            </a:r>
          </a:p>
          <a:p>
            <a:pPr algn="l" marL="907706" indent="-302569" lvl="2">
              <a:lnSpc>
                <a:spcPts val="2943"/>
              </a:lnSpc>
              <a:buFont typeface="Arial"/>
              <a:buChar char="⚬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"ReadMate" 로고를 클릭하면 메인 페이지로 이동.</a:t>
            </a:r>
          </a:p>
          <a:p>
            <a:pPr algn="l">
              <a:lnSpc>
                <a:spcPts val="2943"/>
              </a:lnSpc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2. 검색 바 (Search Bar)</a:t>
            </a:r>
          </a:p>
          <a:p>
            <a:pPr algn="l" marL="453853" indent="-226927" lvl="1">
              <a:lnSpc>
                <a:spcPts val="2943"/>
              </a:lnSpc>
              <a:buFont typeface="Arial"/>
              <a:buChar char="•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입력:</a:t>
            </a:r>
          </a:p>
          <a:p>
            <a:pPr algn="l" marL="907706" indent="-302569" lvl="2">
              <a:lnSpc>
                <a:spcPts val="2943"/>
              </a:lnSpc>
              <a:buFont typeface="Arial"/>
              <a:buChar char="⚬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검색어를 입력할 수 있는 입력창.</a:t>
            </a:r>
          </a:p>
          <a:p>
            <a:pPr algn="l" marL="453853" indent="-226927" lvl="1">
              <a:lnSpc>
                <a:spcPts val="2943"/>
              </a:lnSpc>
              <a:buFont typeface="Arial"/>
              <a:buChar char="•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</a:t>
            </a: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실행:</a:t>
            </a:r>
          </a:p>
          <a:p>
            <a:pPr algn="l" marL="907706" indent="-302569" lvl="2">
              <a:lnSpc>
                <a:spcPts val="2943"/>
              </a:lnSpc>
              <a:buFont typeface="Arial"/>
              <a:buChar char="⚬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Enter 키를 누르거나 검색 버튼을 클릭하면 검색 요청이 실행됨.</a:t>
            </a:r>
          </a:p>
          <a:p>
            <a:pPr algn="l">
              <a:lnSpc>
                <a:spcPts val="2943"/>
              </a:lnSpc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3. 검색 결과 표시 영역</a:t>
            </a:r>
          </a:p>
          <a:p>
            <a:pPr algn="l" marL="453853" indent="-226927" lvl="1">
              <a:lnSpc>
                <a:spcPts val="2943"/>
              </a:lnSpc>
              <a:buFont typeface="Arial"/>
              <a:buChar char="•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결과 표시:</a:t>
            </a:r>
          </a:p>
          <a:p>
            <a:pPr algn="l" marL="907706" indent="-302569" lvl="2">
              <a:lnSpc>
                <a:spcPts val="2943"/>
              </a:lnSpc>
              <a:buFont typeface="Arial"/>
              <a:buChar char="⚬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 결과를 동적으로 화면에 표시.</a:t>
            </a:r>
          </a:p>
          <a:p>
            <a:pPr algn="l" marL="907706" indent="-302569" lvl="2">
              <a:lnSpc>
                <a:spcPts val="2943"/>
              </a:lnSpc>
              <a:buFont typeface="Arial"/>
              <a:buChar char="⚬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첫 번째 검색 결과: 강조되어 별도로 표시.</a:t>
            </a:r>
          </a:p>
          <a:p>
            <a:pPr algn="l" marL="907706" indent="-302569" lvl="2">
              <a:lnSpc>
                <a:spcPts val="2943"/>
              </a:lnSpc>
              <a:buFont typeface="Arial"/>
              <a:buChar char="⚬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나머지 결과: 그리드 레이아웃으로 카드 형태로 표시.</a:t>
            </a:r>
          </a:p>
          <a:p>
            <a:pPr algn="l" marL="453853" indent="-226927" lvl="1">
              <a:lnSpc>
                <a:spcPts val="2943"/>
              </a:lnSpc>
              <a:buFont typeface="Arial"/>
              <a:buChar char="•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이미지 클릭:</a:t>
            </a:r>
          </a:p>
          <a:p>
            <a:pPr algn="l" marL="907706" indent="-302569" lvl="2">
              <a:lnSpc>
                <a:spcPts val="2943"/>
              </a:lnSpc>
              <a:buFont typeface="Arial"/>
              <a:buChar char="⚬"/>
            </a:pPr>
            <a:r>
              <a:rPr lang="en-US" sz="210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클릭하면 상세 링크로 연결.</a:t>
            </a:r>
          </a:p>
          <a:p>
            <a:pPr algn="l">
              <a:lnSpc>
                <a:spcPts val="294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760146"/>
            <a:ext cx="4965628" cy="67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sz="684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345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9667607" cy="10000564"/>
            <a:chOff x="0" y="0"/>
            <a:chExt cx="2963965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63965" cy="3066046"/>
            </a:xfrm>
            <a:custGeom>
              <a:avLst/>
              <a:gdLst/>
              <a:ahLst/>
              <a:cxnLst/>
              <a:rect r="r" b="b" t="t" l="l"/>
              <a:pathLst>
                <a:path h="3066046" w="2963965">
                  <a:moveTo>
                    <a:pt x="0" y="0"/>
                  </a:moveTo>
                  <a:lnTo>
                    <a:pt x="2963965" y="0"/>
                  </a:lnTo>
                  <a:lnTo>
                    <a:pt x="2963965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963965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70824" y="711708"/>
            <a:ext cx="4973176" cy="634009"/>
            <a:chOff x="0" y="0"/>
            <a:chExt cx="1203658" cy="1534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03658" cy="153449"/>
            </a:xfrm>
            <a:custGeom>
              <a:avLst/>
              <a:gdLst/>
              <a:ahLst/>
              <a:cxnLst/>
              <a:rect r="r" b="b" t="t" l="l"/>
              <a:pathLst>
                <a:path h="153449" w="1203658">
                  <a:moveTo>
                    <a:pt x="12454" y="0"/>
                  </a:moveTo>
                  <a:lnTo>
                    <a:pt x="1191204" y="0"/>
                  </a:lnTo>
                  <a:cubicBezTo>
                    <a:pt x="1194507" y="0"/>
                    <a:pt x="1197675" y="1312"/>
                    <a:pt x="1200010" y="3648"/>
                  </a:cubicBezTo>
                  <a:cubicBezTo>
                    <a:pt x="1202346" y="5983"/>
                    <a:pt x="1203658" y="9151"/>
                    <a:pt x="1203658" y="12454"/>
                  </a:cubicBezTo>
                  <a:lnTo>
                    <a:pt x="1203658" y="140995"/>
                  </a:lnTo>
                  <a:cubicBezTo>
                    <a:pt x="1203658" y="144298"/>
                    <a:pt x="1202346" y="147466"/>
                    <a:pt x="1200010" y="149802"/>
                  </a:cubicBezTo>
                  <a:cubicBezTo>
                    <a:pt x="1197675" y="152137"/>
                    <a:pt x="1194507" y="153449"/>
                    <a:pt x="1191204" y="153449"/>
                  </a:cubicBezTo>
                  <a:lnTo>
                    <a:pt x="12454" y="153449"/>
                  </a:lnTo>
                  <a:cubicBezTo>
                    <a:pt x="9151" y="153449"/>
                    <a:pt x="5983" y="152137"/>
                    <a:pt x="3648" y="149802"/>
                  </a:cubicBezTo>
                  <a:cubicBezTo>
                    <a:pt x="1312" y="147466"/>
                    <a:pt x="0" y="144298"/>
                    <a:pt x="0" y="140995"/>
                  </a:cubicBezTo>
                  <a:lnTo>
                    <a:pt x="0" y="12454"/>
                  </a:lnTo>
                  <a:cubicBezTo>
                    <a:pt x="0" y="9151"/>
                    <a:pt x="1312" y="5983"/>
                    <a:pt x="3648" y="3648"/>
                  </a:cubicBezTo>
                  <a:cubicBezTo>
                    <a:pt x="5983" y="1312"/>
                    <a:pt x="9151" y="0"/>
                    <a:pt x="12454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203658" cy="2105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Dosis Bold"/>
                  <a:ea typeface="Dosis Bold"/>
                  <a:cs typeface="Dosis Bold"/>
                  <a:sym typeface="Dosis Bold"/>
                </a:rPr>
                <a:t>Frontend/style.css/AIsearch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871700" y="1729847"/>
            <a:ext cx="3421932" cy="3740027"/>
          </a:xfrm>
          <a:custGeom>
            <a:avLst/>
            <a:gdLst/>
            <a:ahLst/>
            <a:cxnLst/>
            <a:rect r="r" b="b" t="t" l="l"/>
            <a:pathLst>
              <a:path h="3740027" w="3421932">
                <a:moveTo>
                  <a:pt x="0" y="0"/>
                </a:moveTo>
                <a:lnTo>
                  <a:pt x="3421932" y="0"/>
                </a:lnTo>
                <a:lnTo>
                  <a:pt x="3421932" y="3740026"/>
                </a:lnTo>
                <a:lnTo>
                  <a:pt x="0" y="37400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71700" y="5850873"/>
            <a:ext cx="3417721" cy="3788427"/>
          </a:xfrm>
          <a:custGeom>
            <a:avLst/>
            <a:gdLst/>
            <a:ahLst/>
            <a:cxnLst/>
            <a:rect r="r" b="b" t="t" l="l"/>
            <a:pathLst>
              <a:path h="3788427" w="3417721">
                <a:moveTo>
                  <a:pt x="0" y="0"/>
                </a:moveTo>
                <a:lnTo>
                  <a:pt x="3417721" y="0"/>
                </a:lnTo>
                <a:lnTo>
                  <a:pt x="3417721" y="3788427"/>
                </a:lnTo>
                <a:lnTo>
                  <a:pt x="0" y="37884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4642" y="509306"/>
            <a:ext cx="4298024" cy="139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86"/>
              </a:lnSpc>
            </a:pPr>
            <a:r>
              <a:rPr lang="en-US" sz="5776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2912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0184" y="1006896"/>
            <a:ext cx="7740250" cy="8251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09"/>
              </a:lnSpc>
            </a:pPr>
            <a:r>
              <a:rPr lang="en-US" sz="2149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메시지 영역(.chat-message)</a:t>
            </a:r>
          </a:p>
          <a:p>
            <a:pPr algn="l">
              <a:lnSpc>
                <a:spcPts val="3009"/>
              </a:lnSpc>
            </a:pPr>
          </a:p>
          <a:p>
            <a:pPr algn="l" marL="464181" indent="-232091" lvl="1">
              <a:lnSpc>
                <a:spcPts val="3009"/>
              </a:lnSpc>
              <a:buFont typeface="Arial"/>
              <a:buChar char="•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white-space: pre-wrap;: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텍스트의 줄바꿈과 공백을 유지하면서 자동으로 줄바꿈.</a:t>
            </a:r>
          </a:p>
          <a:p>
            <a:pPr algn="l" marL="464181" indent="-232091" lvl="1">
              <a:lnSpc>
                <a:spcPts val="3009"/>
              </a:lnSpc>
              <a:buFont typeface="Arial"/>
              <a:buChar char="•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height: 400px; overflow-y: auto;: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메시지 영역 높이를 고정하고, 내용이 넘칠 경우 스크롤 추가..</a:t>
            </a:r>
          </a:p>
          <a:p>
            <a:pPr algn="l" marL="464181" indent="-232091" lvl="1">
              <a:lnSpc>
                <a:spcPts val="3009"/>
              </a:lnSpc>
              <a:buFont typeface="Arial"/>
              <a:buChar char="•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border와 border-radius: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2px 테두리와 둥근 모서리 설정.</a:t>
            </a:r>
          </a:p>
          <a:p>
            <a:pPr algn="l">
              <a:lnSpc>
                <a:spcPts val="3009"/>
              </a:lnSpc>
            </a:pPr>
          </a:p>
          <a:p>
            <a:pPr algn="l">
              <a:lnSpc>
                <a:spcPts val="3009"/>
              </a:lnSpc>
            </a:pPr>
          </a:p>
          <a:p>
            <a:pPr algn="l">
              <a:lnSpc>
                <a:spcPts val="3009"/>
              </a:lnSpc>
            </a:pPr>
            <a:r>
              <a:rPr lang="en-US" sz="2149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메세지 스타일(chat-meassage.user/assistant)</a:t>
            </a:r>
          </a:p>
          <a:p>
            <a:pPr algn="l" marL="464181" indent="-232091" lvl="1">
              <a:lnSpc>
                <a:spcPts val="3009"/>
              </a:lnSpc>
              <a:buFont typeface="Arial"/>
              <a:buChar char="•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 메시지 (.chat-message.user):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text-align: right;: 텍스트를 오른쪽으로 정렬.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background-color: #E1E1E3;: 밝은 회색 배경.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margin-left: 400px;: 왼쪽 여백을 추가해 메시지가 오른쪽에 위치.</a:t>
            </a:r>
          </a:p>
          <a:p>
            <a:pPr algn="l" marL="464181" indent="-232091" lvl="1">
              <a:lnSpc>
                <a:spcPts val="3009"/>
              </a:lnSpc>
              <a:buFont typeface="Arial"/>
              <a:buChar char="•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메시지 (.chat-message.assistant):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text-align: left;: 텍스트를 왼쪽으로 정렬.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background-color: #E9E9E6;: 밝은 녹색 배경.</a:t>
            </a:r>
          </a:p>
          <a:p>
            <a:pPr algn="l" marL="928362" indent="-309454" lvl="2">
              <a:lnSpc>
                <a:spcPts val="3009"/>
              </a:lnSpc>
              <a:buFont typeface="Arial"/>
              <a:buChar char="⚬"/>
            </a:pPr>
            <a:r>
              <a:rPr lang="en-US" b="true" sz="21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max-width: 800px;: 메시지 최대 너비 제한.</a:t>
            </a:r>
          </a:p>
          <a:p>
            <a:pPr algn="l">
              <a:lnSpc>
                <a:spcPts val="300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186" y="143218"/>
            <a:ext cx="18009628" cy="10000564"/>
            <a:chOff x="0" y="0"/>
            <a:chExt cx="5521523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21523" cy="3066046"/>
            </a:xfrm>
            <a:custGeom>
              <a:avLst/>
              <a:gdLst/>
              <a:ahLst/>
              <a:cxnLst/>
              <a:rect r="r" b="b" t="t" l="l"/>
              <a:pathLst>
                <a:path h="3066046" w="5521523">
                  <a:moveTo>
                    <a:pt x="0" y="0"/>
                  </a:moveTo>
                  <a:lnTo>
                    <a:pt x="5521523" y="0"/>
                  </a:lnTo>
                  <a:lnTo>
                    <a:pt x="5521523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521523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99879" y="458593"/>
            <a:ext cx="7310362" cy="1140214"/>
            <a:chOff x="0" y="0"/>
            <a:chExt cx="9747150" cy="15202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658513" y="0"/>
              <a:ext cx="5088637" cy="845312"/>
              <a:chOff x="0" y="0"/>
              <a:chExt cx="923702" cy="1534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23702" cy="153443"/>
              </a:xfrm>
              <a:custGeom>
                <a:avLst/>
                <a:gdLst/>
                <a:ahLst/>
                <a:cxnLst/>
                <a:rect r="r" b="b" t="t" l="l"/>
                <a:pathLst>
                  <a:path h="153443" w="923702">
                    <a:moveTo>
                      <a:pt x="16228" y="0"/>
                    </a:moveTo>
                    <a:lnTo>
                      <a:pt x="907474" y="0"/>
                    </a:lnTo>
                    <a:cubicBezTo>
                      <a:pt x="916437" y="0"/>
                      <a:pt x="923702" y="7266"/>
                      <a:pt x="923702" y="16228"/>
                    </a:cubicBezTo>
                    <a:lnTo>
                      <a:pt x="923702" y="137215"/>
                    </a:lnTo>
                    <a:cubicBezTo>
                      <a:pt x="923702" y="141519"/>
                      <a:pt x="921992" y="145647"/>
                      <a:pt x="918949" y="148690"/>
                    </a:cubicBezTo>
                    <a:cubicBezTo>
                      <a:pt x="915906" y="151733"/>
                      <a:pt x="911778" y="153443"/>
                      <a:pt x="907474" y="153443"/>
                    </a:cubicBezTo>
                    <a:lnTo>
                      <a:pt x="16228" y="153443"/>
                    </a:lnTo>
                    <a:cubicBezTo>
                      <a:pt x="7266" y="153443"/>
                      <a:pt x="0" y="146177"/>
                      <a:pt x="0" y="137215"/>
                    </a:cubicBezTo>
                    <a:lnTo>
                      <a:pt x="0" y="16228"/>
                    </a:lnTo>
                    <a:cubicBezTo>
                      <a:pt x="0" y="7266"/>
                      <a:pt x="7266" y="0"/>
                      <a:pt x="16228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923702" cy="2105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Dosis Bold"/>
                    <a:ea typeface="Dosis Bold"/>
                    <a:cs typeface="Dosis Bold"/>
                    <a:sym typeface="Dosis Bold"/>
                  </a:rPr>
                  <a:t>FrontEnd/MainPage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4952506" cy="1615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73"/>
                </a:lnSpc>
              </a:pPr>
              <a:r>
                <a:rPr lang="en-US" sz="5123">
                  <a:solidFill>
                    <a:srgbClr val="01070A"/>
                  </a:solidFill>
                  <a:latin typeface="Carelia"/>
                  <a:ea typeface="Carelia"/>
                  <a:cs typeface="Carelia"/>
                  <a:sym typeface="Carelia"/>
                </a:rPr>
                <a:t> ReadMate</a:t>
              </a:r>
            </a:p>
            <a:p>
              <a:pPr algn="l">
                <a:lnSpc>
                  <a:spcPts val="258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19243" y="1028700"/>
            <a:ext cx="8231729" cy="6780887"/>
          </a:xfrm>
          <a:custGeom>
            <a:avLst/>
            <a:gdLst/>
            <a:ahLst/>
            <a:cxnLst/>
            <a:rect r="r" b="b" t="t" l="l"/>
            <a:pathLst>
              <a:path h="6780887" w="8231729">
                <a:moveTo>
                  <a:pt x="0" y="0"/>
                </a:moveTo>
                <a:lnTo>
                  <a:pt x="8231729" y="0"/>
                </a:lnTo>
                <a:lnTo>
                  <a:pt x="8231729" y="6780887"/>
                </a:lnTo>
                <a:lnTo>
                  <a:pt x="0" y="67808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478514" y="2395097"/>
            <a:ext cx="8780786" cy="7233173"/>
          </a:xfrm>
          <a:custGeom>
            <a:avLst/>
            <a:gdLst/>
            <a:ahLst/>
            <a:cxnLst/>
            <a:rect r="r" b="b" t="t" l="l"/>
            <a:pathLst>
              <a:path h="7233173" w="8780786">
                <a:moveTo>
                  <a:pt x="0" y="0"/>
                </a:moveTo>
                <a:lnTo>
                  <a:pt x="8780786" y="0"/>
                </a:lnTo>
                <a:lnTo>
                  <a:pt x="8780786" y="7233173"/>
                </a:lnTo>
                <a:lnTo>
                  <a:pt x="0" y="72331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9186" y="143218"/>
            <a:ext cx="18009628" cy="10000564"/>
            <a:chOff x="0" y="0"/>
            <a:chExt cx="5521523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21523" cy="3066046"/>
            </a:xfrm>
            <a:custGeom>
              <a:avLst/>
              <a:gdLst/>
              <a:ahLst/>
              <a:cxnLst/>
              <a:rect r="r" b="b" t="t" l="l"/>
              <a:pathLst>
                <a:path h="3066046" w="5521523">
                  <a:moveTo>
                    <a:pt x="0" y="0"/>
                  </a:moveTo>
                  <a:lnTo>
                    <a:pt x="5521523" y="0"/>
                  </a:lnTo>
                  <a:lnTo>
                    <a:pt x="5521523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521523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699879" y="458593"/>
            <a:ext cx="7310362" cy="1140214"/>
            <a:chOff x="0" y="0"/>
            <a:chExt cx="9747150" cy="152028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4658513" y="0"/>
              <a:ext cx="5088637" cy="845312"/>
              <a:chOff x="0" y="0"/>
              <a:chExt cx="923702" cy="1534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23702" cy="153443"/>
              </a:xfrm>
              <a:custGeom>
                <a:avLst/>
                <a:gdLst/>
                <a:ahLst/>
                <a:cxnLst/>
                <a:rect r="r" b="b" t="t" l="l"/>
                <a:pathLst>
                  <a:path h="153443" w="923702">
                    <a:moveTo>
                      <a:pt x="16228" y="0"/>
                    </a:moveTo>
                    <a:lnTo>
                      <a:pt x="907474" y="0"/>
                    </a:lnTo>
                    <a:cubicBezTo>
                      <a:pt x="916437" y="0"/>
                      <a:pt x="923702" y="7266"/>
                      <a:pt x="923702" y="16228"/>
                    </a:cubicBezTo>
                    <a:lnTo>
                      <a:pt x="923702" y="137215"/>
                    </a:lnTo>
                    <a:cubicBezTo>
                      <a:pt x="923702" y="141519"/>
                      <a:pt x="921992" y="145647"/>
                      <a:pt x="918949" y="148690"/>
                    </a:cubicBezTo>
                    <a:cubicBezTo>
                      <a:pt x="915906" y="151733"/>
                      <a:pt x="911778" y="153443"/>
                      <a:pt x="907474" y="153443"/>
                    </a:cubicBezTo>
                    <a:lnTo>
                      <a:pt x="16228" y="153443"/>
                    </a:lnTo>
                    <a:cubicBezTo>
                      <a:pt x="7266" y="153443"/>
                      <a:pt x="0" y="146177"/>
                      <a:pt x="0" y="137215"/>
                    </a:cubicBezTo>
                    <a:lnTo>
                      <a:pt x="0" y="16228"/>
                    </a:lnTo>
                    <a:cubicBezTo>
                      <a:pt x="0" y="7266"/>
                      <a:pt x="7266" y="0"/>
                      <a:pt x="16228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57150"/>
                <a:ext cx="923702" cy="2105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Dosis Bold"/>
                    <a:ea typeface="Dosis Bold"/>
                    <a:cs typeface="Dosis Bold"/>
                    <a:sym typeface="Dosis Bold"/>
                  </a:rPr>
                  <a:t>FrontEnd/MainPage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-95250"/>
              <a:ext cx="4952506" cy="16155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73"/>
                </a:lnSpc>
              </a:pPr>
              <a:r>
                <a:rPr lang="en-US" sz="5123">
                  <a:solidFill>
                    <a:srgbClr val="01070A"/>
                  </a:solidFill>
                  <a:latin typeface="Carelia"/>
                  <a:ea typeface="Carelia"/>
                  <a:cs typeface="Carelia"/>
                  <a:sym typeface="Carelia"/>
                </a:rPr>
                <a:t> ReadMate</a:t>
              </a:r>
            </a:p>
            <a:p>
              <a:pPr algn="l">
                <a:lnSpc>
                  <a:spcPts val="2583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384743" y="1028700"/>
            <a:ext cx="8780786" cy="7233173"/>
          </a:xfrm>
          <a:custGeom>
            <a:avLst/>
            <a:gdLst/>
            <a:ahLst/>
            <a:cxnLst/>
            <a:rect r="r" b="b" t="t" l="l"/>
            <a:pathLst>
              <a:path h="7233173" w="8780786">
                <a:moveTo>
                  <a:pt x="0" y="0"/>
                </a:moveTo>
                <a:lnTo>
                  <a:pt x="8780786" y="0"/>
                </a:lnTo>
                <a:lnTo>
                  <a:pt x="8780786" y="7233173"/>
                </a:lnTo>
                <a:lnTo>
                  <a:pt x="0" y="7233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56602" y="7018160"/>
            <a:ext cx="4118534" cy="1589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</a:pPr>
            <a:r>
              <a:rPr lang="en-US" b="true" sz="2293">
                <a:solidFill>
                  <a:srgbClr val="01070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지침을 내린 대로 친근하게 책에 대한 설명을 해주는게 보임.</a:t>
            </a:r>
          </a:p>
          <a:p>
            <a:pPr algn="ctr">
              <a:lnSpc>
                <a:spcPts val="3210"/>
              </a:lnSpc>
            </a:pPr>
          </a:p>
          <a:p>
            <a:pPr algn="ctr">
              <a:lnSpc>
                <a:spcPts val="3210"/>
              </a:lnSpc>
              <a:spcBef>
                <a:spcPct val="0"/>
              </a:spcBef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513778" y="2960552"/>
            <a:ext cx="6568708" cy="6297748"/>
          </a:xfrm>
          <a:custGeom>
            <a:avLst/>
            <a:gdLst/>
            <a:ahLst/>
            <a:cxnLst/>
            <a:rect r="r" b="b" t="t" l="l"/>
            <a:pathLst>
              <a:path h="6297748" w="6568708">
                <a:moveTo>
                  <a:pt x="0" y="0"/>
                </a:moveTo>
                <a:lnTo>
                  <a:pt x="6568708" y="0"/>
                </a:lnTo>
                <a:lnTo>
                  <a:pt x="6568708" y="6297748"/>
                </a:lnTo>
                <a:lnTo>
                  <a:pt x="0" y="62977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144000" y="8560307"/>
            <a:ext cx="4899546" cy="389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0"/>
              </a:lnSpc>
              <a:spcBef>
                <a:spcPct val="0"/>
              </a:spcBef>
            </a:pPr>
            <a:r>
              <a:rPr lang="en-US" b="true" sz="2293">
                <a:solidFill>
                  <a:srgbClr val="01070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책에 대한 설명만 하는 부분을 볼 수 있음.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622403" y="-607599"/>
            <a:ext cx="9048214" cy="12247451"/>
            <a:chOff x="0" y="0"/>
            <a:chExt cx="2383069" cy="32256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83069" cy="3225666"/>
            </a:xfrm>
            <a:custGeom>
              <a:avLst/>
              <a:gdLst/>
              <a:ahLst/>
              <a:cxnLst/>
              <a:rect r="r" b="b" t="t" l="l"/>
              <a:pathLst>
                <a:path h="3225666" w="2383069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0">
            <a:off x="11298910" y="5210885"/>
            <a:ext cx="5565196" cy="4047415"/>
          </a:xfrm>
          <a:custGeom>
            <a:avLst/>
            <a:gdLst/>
            <a:ahLst/>
            <a:cxnLst/>
            <a:rect r="r" b="b" t="t" l="l"/>
            <a:pathLst>
              <a:path h="4047415" w="5565196">
                <a:moveTo>
                  <a:pt x="5565196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6" y="4047415"/>
                </a:lnTo>
                <a:lnTo>
                  <a:pt x="5565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9267" y="1532282"/>
            <a:ext cx="5394683" cy="1303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604"/>
              </a:lnSpc>
              <a:spcBef>
                <a:spcPct val="0"/>
              </a:spcBef>
            </a:pPr>
            <a:r>
              <a:rPr lang="en-US" b="true" sz="7574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870104" y="2968786"/>
            <a:ext cx="6745495" cy="265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소개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기술 스택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구조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및 주요기술 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b="true" sz="3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과정 및 문제 해결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1355002" y="5873946"/>
            <a:ext cx="3190321" cy="3316969"/>
          </a:xfrm>
          <a:custGeom>
            <a:avLst/>
            <a:gdLst/>
            <a:ahLst/>
            <a:cxnLst/>
            <a:rect r="r" b="b" t="t" l="l"/>
            <a:pathLst>
              <a:path h="3316969" w="3190321">
                <a:moveTo>
                  <a:pt x="3190321" y="0"/>
                </a:moveTo>
                <a:lnTo>
                  <a:pt x="0" y="0"/>
                </a:lnTo>
                <a:lnTo>
                  <a:pt x="0" y="3316969"/>
                </a:lnTo>
                <a:lnTo>
                  <a:pt x="3190321" y="3316969"/>
                </a:lnTo>
                <a:lnTo>
                  <a:pt x="319032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18019447" cy="10000564"/>
            <a:chOff x="0" y="0"/>
            <a:chExt cx="5524534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524534" cy="3066046"/>
            </a:xfrm>
            <a:custGeom>
              <a:avLst/>
              <a:gdLst/>
              <a:ahLst/>
              <a:cxnLst/>
              <a:rect r="r" b="b" t="t" l="l"/>
              <a:pathLst>
                <a:path h="3066046" w="5524534">
                  <a:moveTo>
                    <a:pt x="0" y="0"/>
                  </a:moveTo>
                  <a:lnTo>
                    <a:pt x="5524534" y="0"/>
                  </a:lnTo>
                  <a:lnTo>
                    <a:pt x="5524534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524534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027504" y="566995"/>
            <a:ext cx="4627507" cy="633984"/>
            <a:chOff x="0" y="0"/>
            <a:chExt cx="1119996" cy="15344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9996" cy="153443"/>
            </a:xfrm>
            <a:custGeom>
              <a:avLst/>
              <a:gdLst/>
              <a:ahLst/>
              <a:cxnLst/>
              <a:rect r="r" b="b" t="t" l="l"/>
              <a:pathLst>
                <a:path h="153443" w="1119996">
                  <a:moveTo>
                    <a:pt x="13384" y="0"/>
                  </a:moveTo>
                  <a:lnTo>
                    <a:pt x="1106612" y="0"/>
                  </a:lnTo>
                  <a:cubicBezTo>
                    <a:pt x="1114004" y="0"/>
                    <a:pt x="1119996" y="5992"/>
                    <a:pt x="1119996" y="13384"/>
                  </a:cubicBezTo>
                  <a:lnTo>
                    <a:pt x="1119996" y="140059"/>
                  </a:lnTo>
                  <a:cubicBezTo>
                    <a:pt x="1119996" y="143609"/>
                    <a:pt x="1118586" y="147013"/>
                    <a:pt x="1116076" y="149523"/>
                  </a:cubicBezTo>
                  <a:cubicBezTo>
                    <a:pt x="1113566" y="152033"/>
                    <a:pt x="1110161" y="153443"/>
                    <a:pt x="1106612" y="153443"/>
                  </a:cubicBezTo>
                  <a:lnTo>
                    <a:pt x="13384" y="153443"/>
                  </a:lnTo>
                  <a:cubicBezTo>
                    <a:pt x="5992" y="153443"/>
                    <a:pt x="0" y="147451"/>
                    <a:pt x="0" y="140059"/>
                  </a:cubicBezTo>
                  <a:lnTo>
                    <a:pt x="0" y="13384"/>
                  </a:lnTo>
                  <a:cubicBezTo>
                    <a:pt x="0" y="5992"/>
                    <a:pt x="5992" y="0"/>
                    <a:pt x="13384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119996" cy="210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4200"/>
                </a:lnSpc>
              </a:pPr>
              <a:r>
                <a:rPr lang="en-US" b="true" sz="3000">
                  <a:solidFill>
                    <a:srgbClr val="FFFFFF"/>
                  </a:solidFill>
                  <a:latin typeface="Dosis Bold"/>
                  <a:ea typeface="Dosis Bold"/>
                  <a:cs typeface="Dosis Bold"/>
                  <a:sym typeface="Dosis Bold"/>
                </a:rPr>
                <a:t>Backend/app.py/CorsError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876" y="773929"/>
            <a:ext cx="4965628" cy="677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sz="684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345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285555" y="1451245"/>
            <a:ext cx="17484291" cy="8229600"/>
            <a:chOff x="0" y="0"/>
            <a:chExt cx="4604916" cy="2167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60491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604916">
                  <a:moveTo>
                    <a:pt x="4871" y="0"/>
                  </a:moveTo>
                  <a:lnTo>
                    <a:pt x="4600046" y="0"/>
                  </a:lnTo>
                  <a:cubicBezTo>
                    <a:pt x="4601337" y="0"/>
                    <a:pt x="4602576" y="513"/>
                    <a:pt x="4603490" y="1427"/>
                  </a:cubicBezTo>
                  <a:cubicBezTo>
                    <a:pt x="4604403" y="2340"/>
                    <a:pt x="4604916" y="3579"/>
                    <a:pt x="4604916" y="4871"/>
                  </a:cubicBezTo>
                  <a:lnTo>
                    <a:pt x="4604916" y="2162596"/>
                  </a:lnTo>
                  <a:cubicBezTo>
                    <a:pt x="4604916" y="2163888"/>
                    <a:pt x="4604403" y="2165127"/>
                    <a:pt x="4603490" y="2166040"/>
                  </a:cubicBezTo>
                  <a:cubicBezTo>
                    <a:pt x="4602576" y="2166954"/>
                    <a:pt x="4601337" y="2167467"/>
                    <a:pt x="4600046" y="2167467"/>
                  </a:cubicBezTo>
                  <a:lnTo>
                    <a:pt x="4871" y="2167467"/>
                  </a:lnTo>
                  <a:cubicBezTo>
                    <a:pt x="3579" y="2167467"/>
                    <a:pt x="2340" y="2166954"/>
                    <a:pt x="1427" y="2166040"/>
                  </a:cubicBezTo>
                  <a:cubicBezTo>
                    <a:pt x="513" y="2165127"/>
                    <a:pt x="0" y="2163888"/>
                    <a:pt x="0" y="2162596"/>
                  </a:cubicBezTo>
                  <a:lnTo>
                    <a:pt x="0" y="4871"/>
                  </a:lnTo>
                  <a:cubicBezTo>
                    <a:pt x="0" y="3579"/>
                    <a:pt x="513" y="2340"/>
                    <a:pt x="1427" y="1427"/>
                  </a:cubicBezTo>
                  <a:cubicBezTo>
                    <a:pt x="2340" y="513"/>
                    <a:pt x="3579" y="0"/>
                    <a:pt x="4871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4604916" cy="22150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13251" y="1780570"/>
            <a:ext cx="16646049" cy="707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app.py(동적 파일) 파일의 역할은 아래와 같다.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Flask 서버 실행</a:t>
            </a: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클라이언트 요청을 처리하는 웹 서버를 실행.(cors문제로 인해서 사용)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책 검색 기능</a:t>
            </a: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네이버 북 API를 호출해 검색 결과를 반환.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AI 추천 기능</a:t>
            </a: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OpenAI API를 호출해 사용자 취향에 맞는 책 추천 결과를 반환.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CORS란?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CORS (Cross-Origin Resource Sharing)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보안상의 이유로</a:t>
            </a:r>
            <a:r>
              <a:rPr lang="en-US" sz="2000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다른 출처의 리소스 요청을 제한</a:t>
            </a: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하는 브라우저 정책 입니다.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클라이언트(프론트엔드)가 localhost:3000에서 실행 중인데,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외부 서버(API)로 바로 요청을 보내면 브라우저가 이를 차단함.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예를 들어, 네이버 API는 https://openapi.naver.com이라는 도메인에 있을 때.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하지만 너의 웹 애플리케이션이 실행되는 도메인이 http://localhost:5000이라면, 브라우저는 서로 다른 도메인 간 요청을 "의심스러운 행동"으로 간주합니다.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3079"/>
              </a:lnSpc>
            </a:pPr>
            <a:r>
              <a:rPr lang="en-US" sz="2199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Flask 서버를 도입해서 문제를 해결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중간 서버(Proxy) 역할을 수행.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클라이언트(브라우저)가 Flask 서버로 요청 → Flask 서버가 외부 API에 요청 → 응답을 받아 클라이언트에 전달.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CORS 문제를 우회할 수 있음.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793512" y="764404"/>
            <a:ext cx="6976334" cy="589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4"/>
              </a:lnSpc>
            </a:pPr>
            <a:r>
              <a:rPr lang="en-US" b="true" sz="684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과정중 문제점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176942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3844742" y="3392737"/>
            <a:ext cx="2878900" cy="287890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3"/>
              <a:stretch>
                <a:fillRect l="-25031" t="0" r="-2503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1E3F4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221074" y="2877229"/>
            <a:ext cx="2120405" cy="556429"/>
            <a:chOff x="0" y="0"/>
            <a:chExt cx="513202" cy="13467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13202" cy="134673"/>
            </a:xfrm>
            <a:custGeom>
              <a:avLst/>
              <a:gdLst/>
              <a:ahLst/>
              <a:cxnLst/>
              <a:rect r="r" b="b" t="t" l="l"/>
              <a:pathLst>
                <a:path h="134673" w="513202">
                  <a:moveTo>
                    <a:pt x="29209" y="0"/>
                  </a:moveTo>
                  <a:lnTo>
                    <a:pt x="483993" y="0"/>
                  </a:lnTo>
                  <a:cubicBezTo>
                    <a:pt x="500124" y="0"/>
                    <a:pt x="513202" y="13077"/>
                    <a:pt x="513202" y="29209"/>
                  </a:cubicBezTo>
                  <a:lnTo>
                    <a:pt x="513202" y="105463"/>
                  </a:lnTo>
                  <a:cubicBezTo>
                    <a:pt x="513202" y="113210"/>
                    <a:pt x="510124" y="120640"/>
                    <a:pt x="504647" y="126117"/>
                  </a:cubicBezTo>
                  <a:cubicBezTo>
                    <a:pt x="499169" y="131595"/>
                    <a:pt x="491739" y="134673"/>
                    <a:pt x="483993" y="134673"/>
                  </a:cubicBezTo>
                  <a:lnTo>
                    <a:pt x="29209" y="134673"/>
                  </a:lnTo>
                  <a:cubicBezTo>
                    <a:pt x="21462" y="134673"/>
                    <a:pt x="14033" y="131595"/>
                    <a:pt x="8555" y="126117"/>
                  </a:cubicBezTo>
                  <a:cubicBezTo>
                    <a:pt x="3077" y="120640"/>
                    <a:pt x="0" y="113210"/>
                    <a:pt x="0" y="105463"/>
                  </a:cubicBezTo>
                  <a:lnTo>
                    <a:pt x="0" y="29209"/>
                  </a:lnTo>
                  <a:cubicBezTo>
                    <a:pt x="0" y="21462"/>
                    <a:pt x="3077" y="14033"/>
                    <a:pt x="8555" y="8555"/>
                  </a:cubicBezTo>
                  <a:cubicBezTo>
                    <a:pt x="14033" y="3077"/>
                    <a:pt x="21462" y="0"/>
                    <a:pt x="29209" y="0"/>
                  </a:cubicBezTo>
                  <a:close/>
                </a:path>
              </a:pathLst>
            </a:custGeom>
            <a:solidFill>
              <a:srgbClr val="1E3F48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13202" cy="1727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041"/>
                </a:lnSpc>
                <a:spcBef>
                  <a:spcPct val="0"/>
                </a:spcBef>
              </a:pPr>
              <a:r>
                <a:rPr lang="en-US" b="true" sz="2172">
                  <a:solidFill>
                    <a:srgbClr val="FFFFFF"/>
                  </a:solidFill>
                  <a:latin typeface="Dosis Bold"/>
                  <a:ea typeface="Dosis Bold"/>
                  <a:cs typeface="Dosis Bold"/>
                  <a:sym typeface="Dosis Bold"/>
                </a:rPr>
                <a:t>네이버 API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5798653" y="914400"/>
            <a:ext cx="6690694" cy="107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65"/>
              </a:lnSpc>
              <a:spcBef>
                <a:spcPct val="0"/>
              </a:spcBef>
            </a:pPr>
            <a:r>
              <a:rPr lang="en-US" b="true" sz="6332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과정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7685667" y="2877229"/>
            <a:ext cx="6757591" cy="6600744"/>
            <a:chOff x="0" y="0"/>
            <a:chExt cx="9010121" cy="8800992"/>
          </a:xfrm>
        </p:grpSpPr>
        <p:grpSp>
          <p:nvGrpSpPr>
            <p:cNvPr name="Group 14" id="14"/>
            <p:cNvGrpSpPr>
              <a:grpSpLocks noChangeAspect="true"/>
            </p:cNvGrpSpPr>
            <p:nvPr/>
          </p:nvGrpSpPr>
          <p:grpSpPr>
            <a:xfrm rot="0">
              <a:off x="0" y="606876"/>
              <a:ext cx="3838533" cy="3838533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88900" y="88900"/>
                <a:ext cx="6172200" cy="6172200"/>
              </a:xfrm>
              <a:custGeom>
                <a:avLst/>
                <a:gdLst/>
                <a:ahLst/>
                <a:cxnLst/>
                <a:rect r="r" b="b" t="t" l="l"/>
                <a:pathLst>
                  <a:path h="6172200" w="6172200">
                    <a:moveTo>
                      <a:pt x="6172200" y="5864860"/>
                    </a:moveTo>
                    <a:cubicBezTo>
                      <a:pt x="6172200" y="6033770"/>
                      <a:pt x="6035040" y="6170930"/>
                      <a:pt x="5866130" y="6170930"/>
                    </a:cubicBezTo>
                    <a:lnTo>
                      <a:pt x="307340" y="6170930"/>
                    </a:lnTo>
                    <a:cubicBezTo>
                      <a:pt x="137160" y="6172200"/>
                      <a:pt x="0" y="6035040"/>
                      <a:pt x="0" y="5864860"/>
                    </a:cubicBezTo>
                    <a:lnTo>
                      <a:pt x="0" y="307340"/>
                    </a:lnTo>
                    <a:cubicBezTo>
                      <a:pt x="0" y="137160"/>
                      <a:pt x="137160" y="0"/>
                      <a:pt x="307340" y="0"/>
                    </a:cubicBezTo>
                    <a:lnTo>
                      <a:pt x="5866130" y="0"/>
                    </a:lnTo>
                    <a:cubicBezTo>
                      <a:pt x="6035040" y="0"/>
                      <a:pt x="6172200" y="137160"/>
                      <a:pt x="6172200" y="307340"/>
                    </a:cubicBezTo>
                    <a:lnTo>
                      <a:pt x="6172200" y="586486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72969" t="-14475" r="-19555" b="-17671"/>
                </a:stretch>
              </a:blipFill>
            </p:spPr>
          </p:sp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953760" y="6350000"/>
                    </a:moveTo>
                    <a:lnTo>
                      <a:pt x="396240" y="6350000"/>
                    </a:lnTo>
                    <a:cubicBezTo>
                      <a:pt x="177800" y="6350000"/>
                      <a:pt x="0" y="6172200"/>
                      <a:pt x="0" y="5953760"/>
                    </a:cubicBezTo>
                    <a:lnTo>
                      <a:pt x="0" y="396240"/>
                    </a:lnTo>
                    <a:cubicBezTo>
                      <a:pt x="0" y="177800"/>
                      <a:pt x="177800" y="0"/>
                      <a:pt x="396240" y="0"/>
                    </a:cubicBezTo>
                    <a:lnTo>
                      <a:pt x="5955030" y="0"/>
                    </a:lnTo>
                    <a:cubicBezTo>
                      <a:pt x="6172200" y="0"/>
                      <a:pt x="6350000" y="177800"/>
                      <a:pt x="6350000" y="396240"/>
                    </a:cubicBezTo>
                    <a:lnTo>
                      <a:pt x="6350000" y="5955030"/>
                    </a:lnTo>
                    <a:cubicBezTo>
                      <a:pt x="6350000" y="6172200"/>
                      <a:pt x="6172200" y="6350000"/>
                      <a:pt x="5953760" y="6350000"/>
                    </a:cubicBezTo>
                    <a:close/>
                    <a:moveTo>
                      <a:pt x="396240" y="179070"/>
                    </a:moveTo>
                    <a:cubicBezTo>
                      <a:pt x="276860" y="179070"/>
                      <a:pt x="179070" y="276860"/>
                      <a:pt x="179070" y="396240"/>
                    </a:cubicBezTo>
                    <a:lnTo>
                      <a:pt x="179070" y="5955030"/>
                    </a:lnTo>
                    <a:cubicBezTo>
                      <a:pt x="179070" y="6074410"/>
                      <a:pt x="276860" y="6172200"/>
                      <a:pt x="396240" y="6172200"/>
                    </a:cubicBezTo>
                    <a:lnTo>
                      <a:pt x="5955030" y="6172200"/>
                    </a:lnTo>
                    <a:cubicBezTo>
                      <a:pt x="6074410" y="6172200"/>
                      <a:pt x="6172200" y="6074410"/>
                      <a:pt x="6172200" y="5955030"/>
                    </a:cubicBezTo>
                    <a:lnTo>
                      <a:pt x="6172200" y="396240"/>
                    </a:lnTo>
                    <a:cubicBezTo>
                      <a:pt x="6172200" y="276860"/>
                      <a:pt x="6074410" y="179070"/>
                      <a:pt x="5955030" y="179070"/>
                    </a:cubicBezTo>
                    <a:lnTo>
                      <a:pt x="396240" y="179070"/>
                    </a:lnTo>
                    <a:close/>
                  </a:path>
                </a:pathLst>
              </a:custGeom>
              <a:solidFill>
                <a:srgbClr val="1E3F48"/>
              </a:solidFill>
            </p:spPr>
          </p:sp>
        </p:grp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5171588" y="606876"/>
              <a:ext cx="3838533" cy="3838533"/>
              <a:chOff x="0" y="0"/>
              <a:chExt cx="6350000" cy="635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88900" y="88900"/>
                <a:ext cx="6172200" cy="6172200"/>
              </a:xfrm>
              <a:custGeom>
                <a:avLst/>
                <a:gdLst/>
                <a:ahLst/>
                <a:cxnLst/>
                <a:rect r="r" b="b" t="t" l="l"/>
                <a:pathLst>
                  <a:path h="6172200" w="6172200">
                    <a:moveTo>
                      <a:pt x="6172200" y="5864860"/>
                    </a:moveTo>
                    <a:cubicBezTo>
                      <a:pt x="6172200" y="6033770"/>
                      <a:pt x="6035040" y="6170930"/>
                      <a:pt x="5866130" y="6170930"/>
                    </a:cubicBezTo>
                    <a:lnTo>
                      <a:pt x="307340" y="6170930"/>
                    </a:lnTo>
                    <a:cubicBezTo>
                      <a:pt x="137160" y="6172200"/>
                      <a:pt x="0" y="6035040"/>
                      <a:pt x="0" y="5864860"/>
                    </a:cubicBezTo>
                    <a:lnTo>
                      <a:pt x="0" y="307340"/>
                    </a:lnTo>
                    <a:cubicBezTo>
                      <a:pt x="0" y="137160"/>
                      <a:pt x="137160" y="0"/>
                      <a:pt x="307340" y="0"/>
                    </a:cubicBezTo>
                    <a:lnTo>
                      <a:pt x="5866130" y="0"/>
                    </a:lnTo>
                    <a:cubicBezTo>
                      <a:pt x="6035040" y="0"/>
                      <a:pt x="6172200" y="137160"/>
                      <a:pt x="6172200" y="307340"/>
                    </a:cubicBezTo>
                    <a:lnTo>
                      <a:pt x="6172200" y="5864860"/>
                    </a:lnTo>
                    <a:close/>
                  </a:path>
                </a:pathLst>
              </a:custGeom>
              <a:blipFill>
                <a:blip r:embed="rId5"/>
                <a:stretch>
                  <a:fillRect l="0" t="-25062" r="0" b="-25062"/>
                </a:stretch>
              </a:blip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5953760" y="6350000"/>
                    </a:moveTo>
                    <a:lnTo>
                      <a:pt x="396240" y="6350000"/>
                    </a:lnTo>
                    <a:cubicBezTo>
                      <a:pt x="177800" y="6350000"/>
                      <a:pt x="0" y="6172200"/>
                      <a:pt x="0" y="5953760"/>
                    </a:cubicBezTo>
                    <a:lnTo>
                      <a:pt x="0" y="396240"/>
                    </a:lnTo>
                    <a:cubicBezTo>
                      <a:pt x="0" y="177800"/>
                      <a:pt x="177800" y="0"/>
                      <a:pt x="396240" y="0"/>
                    </a:cubicBezTo>
                    <a:lnTo>
                      <a:pt x="5955030" y="0"/>
                    </a:lnTo>
                    <a:cubicBezTo>
                      <a:pt x="6172200" y="0"/>
                      <a:pt x="6350000" y="177800"/>
                      <a:pt x="6350000" y="396240"/>
                    </a:cubicBezTo>
                    <a:lnTo>
                      <a:pt x="6350000" y="5955030"/>
                    </a:lnTo>
                    <a:cubicBezTo>
                      <a:pt x="6350000" y="6172200"/>
                      <a:pt x="6172200" y="6350000"/>
                      <a:pt x="5953760" y="6350000"/>
                    </a:cubicBezTo>
                    <a:close/>
                    <a:moveTo>
                      <a:pt x="396240" y="179070"/>
                    </a:moveTo>
                    <a:cubicBezTo>
                      <a:pt x="276860" y="179070"/>
                      <a:pt x="179070" y="276860"/>
                      <a:pt x="179070" y="396240"/>
                    </a:cubicBezTo>
                    <a:lnTo>
                      <a:pt x="179070" y="5955030"/>
                    </a:lnTo>
                    <a:cubicBezTo>
                      <a:pt x="179070" y="6074410"/>
                      <a:pt x="276860" y="6172200"/>
                      <a:pt x="396240" y="6172200"/>
                    </a:cubicBezTo>
                    <a:lnTo>
                      <a:pt x="5955030" y="6172200"/>
                    </a:lnTo>
                    <a:cubicBezTo>
                      <a:pt x="6074410" y="6172200"/>
                      <a:pt x="6172200" y="6074410"/>
                      <a:pt x="6172200" y="5955030"/>
                    </a:cubicBezTo>
                    <a:lnTo>
                      <a:pt x="6172200" y="396240"/>
                    </a:lnTo>
                    <a:cubicBezTo>
                      <a:pt x="6172200" y="276860"/>
                      <a:pt x="6074410" y="179070"/>
                      <a:pt x="5955030" y="179070"/>
                    </a:cubicBezTo>
                    <a:lnTo>
                      <a:pt x="396240" y="179070"/>
                    </a:lnTo>
                    <a:close/>
                  </a:path>
                </a:pathLst>
              </a:custGeom>
              <a:solidFill>
                <a:srgbClr val="1E3F48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0">
              <a:off x="505663" y="0"/>
              <a:ext cx="2827207" cy="741906"/>
              <a:chOff x="0" y="0"/>
              <a:chExt cx="513202" cy="13467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513202" cy="134673"/>
              </a:xfrm>
              <a:custGeom>
                <a:avLst/>
                <a:gdLst/>
                <a:ahLst/>
                <a:cxnLst/>
                <a:rect r="r" b="b" t="t" l="l"/>
                <a:pathLst>
                  <a:path h="134673" w="513202">
                    <a:moveTo>
                      <a:pt x="29209" y="0"/>
                    </a:moveTo>
                    <a:lnTo>
                      <a:pt x="483993" y="0"/>
                    </a:lnTo>
                    <a:cubicBezTo>
                      <a:pt x="500124" y="0"/>
                      <a:pt x="513202" y="13077"/>
                      <a:pt x="513202" y="29209"/>
                    </a:cubicBezTo>
                    <a:lnTo>
                      <a:pt x="513202" y="105463"/>
                    </a:lnTo>
                    <a:cubicBezTo>
                      <a:pt x="513202" y="113210"/>
                      <a:pt x="510124" y="120640"/>
                      <a:pt x="504647" y="126117"/>
                    </a:cubicBezTo>
                    <a:cubicBezTo>
                      <a:pt x="499169" y="131595"/>
                      <a:pt x="491739" y="134673"/>
                      <a:pt x="483993" y="134673"/>
                    </a:cubicBezTo>
                    <a:lnTo>
                      <a:pt x="29209" y="134673"/>
                    </a:lnTo>
                    <a:cubicBezTo>
                      <a:pt x="21462" y="134673"/>
                      <a:pt x="14033" y="131595"/>
                      <a:pt x="8555" y="126117"/>
                    </a:cubicBezTo>
                    <a:cubicBezTo>
                      <a:pt x="3077" y="120640"/>
                      <a:pt x="0" y="113210"/>
                      <a:pt x="0" y="105463"/>
                    </a:cubicBezTo>
                    <a:lnTo>
                      <a:pt x="0" y="29209"/>
                    </a:lnTo>
                    <a:cubicBezTo>
                      <a:pt x="0" y="21462"/>
                      <a:pt x="3077" y="14033"/>
                      <a:pt x="8555" y="8555"/>
                    </a:cubicBezTo>
                    <a:cubicBezTo>
                      <a:pt x="14033" y="3077"/>
                      <a:pt x="21462" y="0"/>
                      <a:pt x="29209" y="0"/>
                    </a:cubicBezTo>
                    <a:close/>
                  </a:path>
                </a:pathLst>
              </a:custGeom>
              <a:solidFill>
                <a:srgbClr val="1E3F4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38100"/>
                <a:ext cx="513202" cy="1727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1">
                  <a:lnSpc>
                    <a:spcPts val="3041"/>
                  </a:lnSpc>
                  <a:spcBef>
                    <a:spcPct val="0"/>
                  </a:spcBef>
                </a:pPr>
                <a:r>
                  <a:rPr lang="en-US" sz="2172">
                    <a:solidFill>
                      <a:srgbClr val="FFFFFF"/>
                    </a:solidFill>
                    <a:latin typeface="Dosis"/>
                    <a:ea typeface="Dosis"/>
                    <a:cs typeface="Dosis"/>
                    <a:sym typeface="Dosis"/>
                  </a:rPr>
                  <a:t>한글 사용</a:t>
                </a:r>
              </a:p>
            </p:txBody>
          </p:sp>
        </p:grpSp>
        <p:grpSp>
          <p:nvGrpSpPr>
            <p:cNvPr name="Group 23" id="23"/>
            <p:cNvGrpSpPr/>
            <p:nvPr/>
          </p:nvGrpSpPr>
          <p:grpSpPr>
            <a:xfrm rot="0">
              <a:off x="5677251" y="0"/>
              <a:ext cx="2827207" cy="741906"/>
              <a:chOff x="0" y="0"/>
              <a:chExt cx="513202" cy="134673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513202" cy="134673"/>
              </a:xfrm>
              <a:custGeom>
                <a:avLst/>
                <a:gdLst/>
                <a:ahLst/>
                <a:cxnLst/>
                <a:rect r="r" b="b" t="t" l="l"/>
                <a:pathLst>
                  <a:path h="134673" w="513202">
                    <a:moveTo>
                      <a:pt x="29209" y="0"/>
                    </a:moveTo>
                    <a:lnTo>
                      <a:pt x="483993" y="0"/>
                    </a:lnTo>
                    <a:cubicBezTo>
                      <a:pt x="500124" y="0"/>
                      <a:pt x="513202" y="13077"/>
                      <a:pt x="513202" y="29209"/>
                    </a:cubicBezTo>
                    <a:lnTo>
                      <a:pt x="513202" y="105463"/>
                    </a:lnTo>
                    <a:cubicBezTo>
                      <a:pt x="513202" y="113210"/>
                      <a:pt x="510124" y="120640"/>
                      <a:pt x="504647" y="126117"/>
                    </a:cubicBezTo>
                    <a:cubicBezTo>
                      <a:pt x="499169" y="131595"/>
                      <a:pt x="491739" y="134673"/>
                      <a:pt x="483993" y="134673"/>
                    </a:cubicBezTo>
                    <a:lnTo>
                      <a:pt x="29209" y="134673"/>
                    </a:lnTo>
                    <a:cubicBezTo>
                      <a:pt x="21462" y="134673"/>
                      <a:pt x="14033" y="131595"/>
                      <a:pt x="8555" y="126117"/>
                    </a:cubicBezTo>
                    <a:cubicBezTo>
                      <a:pt x="3077" y="120640"/>
                      <a:pt x="0" y="113210"/>
                      <a:pt x="0" y="105463"/>
                    </a:cubicBezTo>
                    <a:lnTo>
                      <a:pt x="0" y="29209"/>
                    </a:lnTo>
                    <a:cubicBezTo>
                      <a:pt x="0" y="21462"/>
                      <a:pt x="3077" y="14033"/>
                      <a:pt x="8555" y="8555"/>
                    </a:cubicBezTo>
                    <a:cubicBezTo>
                      <a:pt x="14033" y="3077"/>
                      <a:pt x="21462" y="0"/>
                      <a:pt x="29209" y="0"/>
                    </a:cubicBezTo>
                    <a:close/>
                  </a:path>
                </a:pathLst>
              </a:custGeom>
              <a:solidFill>
                <a:srgbClr val="1E3F48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38100"/>
                <a:ext cx="513202" cy="17277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1">
                  <a:lnSpc>
                    <a:spcPts val="3041"/>
                  </a:lnSpc>
                  <a:spcBef>
                    <a:spcPct val="0"/>
                  </a:spcBef>
                </a:pPr>
                <a:r>
                  <a:rPr lang="en-US" b="true" sz="2172">
                    <a:solidFill>
                      <a:srgbClr val="FFFFFF"/>
                    </a:solidFill>
                    <a:latin typeface="Dosis Bold"/>
                    <a:ea typeface="Dosis Bold"/>
                    <a:cs typeface="Dosis Bold"/>
                    <a:sym typeface="Dosis Bold"/>
                  </a:rPr>
                  <a:t>AI asistant</a:t>
                </a: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81158" y="4650083"/>
              <a:ext cx="3676218" cy="22932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01070A"/>
                  </a:solidFill>
                  <a:latin typeface="Dosis"/>
                  <a:ea typeface="Dosis"/>
                  <a:cs typeface="Dosis"/>
                  <a:sym typeface="Dosis"/>
                </a:rPr>
                <a:t>네이버 API를 </a:t>
              </a:r>
            </a:p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01070A"/>
                  </a:solidFill>
                  <a:latin typeface="Dosis"/>
                  <a:ea typeface="Dosis"/>
                  <a:cs typeface="Dosis"/>
                  <a:sym typeface="Dosis"/>
                </a:rPr>
                <a:t>사용하다보니 한글에 </a:t>
              </a:r>
            </a:p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01070A"/>
                  </a:solidFill>
                  <a:latin typeface="Dosis"/>
                  <a:ea typeface="Dosis"/>
                  <a:cs typeface="Dosis"/>
                  <a:sym typeface="Dosis"/>
                </a:rPr>
                <a:t>특화되어 주 타겟층인 </a:t>
              </a:r>
            </a:p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01070A"/>
                  </a:solidFill>
                  <a:latin typeface="Dosis"/>
                  <a:ea typeface="Dosis"/>
                  <a:cs typeface="Dosis"/>
                  <a:sym typeface="Dosis"/>
                </a:rPr>
                <a:t>한국인들에게 어필 할 수 있을 것 같습니다. .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5252745" y="4650083"/>
              <a:ext cx="3676218" cy="41509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01070A"/>
                  </a:solidFill>
                  <a:latin typeface="Dosis"/>
                  <a:ea typeface="Dosis"/>
                  <a:cs typeface="Dosis"/>
                  <a:sym typeface="Dosis"/>
                </a:rPr>
                <a:t>GPT에게 질문을 했을 때</a:t>
              </a:r>
            </a:p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01070A"/>
                  </a:solidFill>
                  <a:latin typeface="Dosis"/>
                  <a:ea typeface="Dosis"/>
                  <a:cs typeface="Dosis"/>
                  <a:sym typeface="Dosis"/>
                </a:rPr>
                <a:t>책이 아닌 다른 결과를 도출하는 문제점이 있었는데</a:t>
              </a:r>
            </a:p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01070A"/>
                  </a:solidFill>
                  <a:latin typeface="Dosis"/>
                  <a:ea typeface="Dosis"/>
                  <a:cs typeface="Dosis"/>
                  <a:sym typeface="Dosis"/>
                </a:rPr>
                <a:t>공부하다보니 처음부터</a:t>
              </a:r>
            </a:p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01070A"/>
                  </a:solidFill>
                  <a:latin typeface="Dosis"/>
                  <a:ea typeface="Dosis"/>
                  <a:cs typeface="Dosis"/>
                  <a:sym typeface="Dosis"/>
                </a:rPr>
                <a:t> 지침사항을 넣을 수 있다는 사실을 알았서 넣었고, </a:t>
              </a:r>
            </a:p>
            <a:p>
              <a:pPr algn="ctr">
                <a:lnSpc>
                  <a:spcPts val="2761"/>
                </a:lnSpc>
              </a:pPr>
              <a:r>
                <a:rPr lang="en-US" sz="1972">
                  <a:solidFill>
                    <a:srgbClr val="01070A"/>
                  </a:solidFill>
                  <a:latin typeface="Dosis"/>
                  <a:ea typeface="Dosis"/>
                  <a:cs typeface="Dosis"/>
                  <a:sym typeface="Dosis"/>
                </a:rPr>
                <a:t>지침을 기반으로 대답하다보니 만족할만한 결과를 도출 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3905610" y="6392255"/>
            <a:ext cx="2757164" cy="2774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1"/>
              </a:lnSpc>
            </a:pPr>
            <a:r>
              <a:rPr lang="en-US" sz="1972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네이버 책 api를 사용하려고 보니 CORS에러가 지속적으로 발생했음.</a:t>
            </a:r>
          </a:p>
          <a:p>
            <a:pPr algn="ctr">
              <a:lnSpc>
                <a:spcPts val="2761"/>
              </a:lnSpc>
            </a:pPr>
            <a:r>
              <a:rPr lang="en-US" sz="1972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proxy서버를 따로 url앞에 주는 형식으로 해결해보려다 실패.</a:t>
            </a:r>
          </a:p>
          <a:p>
            <a:pPr algn="ctr">
              <a:lnSpc>
                <a:spcPts val="2761"/>
              </a:lnSpc>
            </a:pPr>
            <a:r>
              <a:rPr lang="en-US" sz="1972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flask서버를 실행시켜 우회하여 성공.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6024122" y="7855520"/>
            <a:ext cx="4653210" cy="3244906"/>
          </a:xfrm>
          <a:custGeom>
            <a:avLst/>
            <a:gdLst/>
            <a:ahLst/>
            <a:cxnLst/>
            <a:rect r="r" b="b" t="t" l="l"/>
            <a:pathLst>
              <a:path h="3244906" w="4653210">
                <a:moveTo>
                  <a:pt x="0" y="0"/>
                </a:moveTo>
                <a:lnTo>
                  <a:pt x="4653209" y="0"/>
                </a:lnTo>
                <a:lnTo>
                  <a:pt x="4653209" y="3244906"/>
                </a:lnTo>
                <a:lnTo>
                  <a:pt x="0" y="3244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775654" y="5143500"/>
            <a:ext cx="9448343" cy="5616757"/>
          </a:xfrm>
          <a:custGeom>
            <a:avLst/>
            <a:gdLst/>
            <a:ahLst/>
            <a:cxnLst/>
            <a:rect r="r" b="b" t="t" l="l"/>
            <a:pathLst>
              <a:path h="5616757" w="9448343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00634" y="5428244"/>
            <a:ext cx="8436357" cy="5844796"/>
          </a:xfrm>
          <a:custGeom>
            <a:avLst/>
            <a:gdLst/>
            <a:ahLst/>
            <a:cxnLst/>
            <a:rect r="r" b="b" t="t" l="l"/>
            <a:pathLst>
              <a:path h="5844796" w="8436357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3456" y="2365012"/>
            <a:ext cx="13321088" cy="3658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Thank's For Watching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47716">
            <a:off x="623944" y="1097504"/>
            <a:ext cx="15432890" cy="8329760"/>
            <a:chOff x="0" y="0"/>
            <a:chExt cx="4064630" cy="21938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629" cy="2193846"/>
            </a:xfrm>
            <a:custGeom>
              <a:avLst/>
              <a:gdLst/>
              <a:ahLst/>
              <a:cxnLst/>
              <a:rect r="r" b="b" t="t" l="l"/>
              <a:pathLst>
                <a:path h="2193846" w="4064629">
                  <a:moveTo>
                    <a:pt x="5518" y="0"/>
                  </a:moveTo>
                  <a:lnTo>
                    <a:pt x="4059111" y="0"/>
                  </a:lnTo>
                  <a:cubicBezTo>
                    <a:pt x="4060575" y="0"/>
                    <a:pt x="4061978" y="581"/>
                    <a:pt x="4063013" y="1616"/>
                  </a:cubicBezTo>
                  <a:cubicBezTo>
                    <a:pt x="4064048" y="2651"/>
                    <a:pt x="4064629" y="4055"/>
                    <a:pt x="4064629" y="5518"/>
                  </a:cubicBezTo>
                  <a:lnTo>
                    <a:pt x="4064629" y="2188328"/>
                  </a:lnTo>
                  <a:cubicBezTo>
                    <a:pt x="4064629" y="2191376"/>
                    <a:pt x="4062159" y="2193846"/>
                    <a:pt x="4059111" y="2193846"/>
                  </a:cubicBezTo>
                  <a:lnTo>
                    <a:pt x="5518" y="2193846"/>
                  </a:lnTo>
                  <a:cubicBezTo>
                    <a:pt x="4055" y="2193846"/>
                    <a:pt x="2651" y="2193265"/>
                    <a:pt x="1616" y="2192230"/>
                  </a:cubicBezTo>
                  <a:cubicBezTo>
                    <a:pt x="581" y="2191195"/>
                    <a:pt x="0" y="2189792"/>
                    <a:pt x="0" y="2188328"/>
                  </a:cubicBezTo>
                  <a:lnTo>
                    <a:pt x="0" y="5518"/>
                  </a:lnTo>
                  <a:cubicBezTo>
                    <a:pt x="0" y="2471"/>
                    <a:pt x="2471" y="0"/>
                    <a:pt x="55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064630" cy="225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429954">
            <a:off x="15564626" y="2598574"/>
            <a:ext cx="2632739" cy="679725"/>
          </a:xfrm>
          <a:custGeom>
            <a:avLst/>
            <a:gdLst/>
            <a:ahLst/>
            <a:cxnLst/>
            <a:rect r="r" b="b" t="t" l="l"/>
            <a:pathLst>
              <a:path h="679725" w="2632739">
                <a:moveTo>
                  <a:pt x="0" y="0"/>
                </a:moveTo>
                <a:lnTo>
                  <a:pt x="2632739" y="0"/>
                </a:lnTo>
                <a:lnTo>
                  <a:pt x="2632739" y="679725"/>
                </a:lnTo>
                <a:lnTo>
                  <a:pt x="0" y="679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69465" y="7200900"/>
            <a:ext cx="6921795" cy="4114800"/>
          </a:xfrm>
          <a:custGeom>
            <a:avLst/>
            <a:gdLst/>
            <a:ahLst/>
            <a:cxnLst/>
            <a:rect r="r" b="b" t="t" l="l"/>
            <a:pathLst>
              <a:path h="4114800" w="6921795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26571" y="1668367"/>
            <a:ext cx="7842894" cy="1842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146"/>
              </a:lnSpc>
            </a:pPr>
            <a:r>
              <a:rPr lang="en-US" sz="10818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82146" y="3657393"/>
            <a:ext cx="11471942" cy="46802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28"/>
              </a:lnSpc>
            </a:pPr>
            <a:r>
              <a:rPr lang="en-US" sz="24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"ReadMate"는 'Read (읽다)'와 'Mate (친구)'의 결합어로,</a:t>
            </a:r>
            <a:r>
              <a:rPr lang="en-US" sz="24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"책을 부담스러운 것이 아닌 친구처럼 느끼게 하는 서비스"라는 의미를 담고 있습니다.</a:t>
            </a:r>
          </a:p>
          <a:p>
            <a:pPr algn="l">
              <a:lnSpc>
                <a:spcPts val="4128"/>
              </a:lnSpc>
            </a:pPr>
            <a:r>
              <a:rPr lang="en-US" sz="24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현대 사회의 사람들은 온라인 콘텐츠와 다양한 미디어의 자극적인 요소에 노출되며, 자연스럽게 독서로부터 멀어지고 있는 상황입니다.</a:t>
            </a:r>
          </a:p>
          <a:p>
            <a:pPr algn="l">
              <a:lnSpc>
                <a:spcPts val="4128"/>
              </a:lnSpc>
            </a:pPr>
            <a:r>
              <a:rPr lang="en-US" sz="24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이런 시대적 흐름 속에서 책을 읽는 것은 점점 더 부담으로 또 지루한 것으로 변해가고 있고, 저희는 이 점을 포커싱 했습니다.</a:t>
            </a:r>
          </a:p>
          <a:p>
            <a:pPr algn="l">
              <a:lnSpc>
                <a:spcPts val="4128"/>
              </a:lnSpc>
            </a:pPr>
            <a:r>
              <a:rPr lang="en-US" sz="24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책을 단순한 "정보의 수단"이 아니라 친구처럼 가깝고 편안한 존재로 느끼게 하여,</a:t>
            </a:r>
          </a:p>
          <a:p>
            <a:pPr algn="l">
              <a:lnSpc>
                <a:spcPts val="4128"/>
              </a:lnSpc>
            </a:pPr>
            <a:r>
              <a:rPr lang="en-US" sz="2400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사람들이 다시 책과 친해질 수 있도록 돕자는 의미로 만들었습니다.</a:t>
            </a:r>
          </a:p>
          <a:p>
            <a:pPr algn="l">
              <a:lnSpc>
                <a:spcPts val="412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8340040">
            <a:off x="7918202" y="9415022"/>
            <a:ext cx="2632739" cy="679725"/>
          </a:xfrm>
          <a:custGeom>
            <a:avLst/>
            <a:gdLst/>
            <a:ahLst/>
            <a:cxnLst/>
            <a:rect r="r" b="b" t="t" l="l"/>
            <a:pathLst>
              <a:path h="679725" w="2632739">
                <a:moveTo>
                  <a:pt x="0" y="0"/>
                </a:moveTo>
                <a:lnTo>
                  <a:pt x="2632739" y="0"/>
                </a:lnTo>
                <a:lnTo>
                  <a:pt x="2632739" y="679726"/>
                </a:lnTo>
                <a:lnTo>
                  <a:pt x="0" y="6797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401064" y="2361035"/>
            <a:ext cx="3624579" cy="58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b="true" sz="3358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프로젝트명 :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7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01340" y="6737056"/>
            <a:ext cx="5939287" cy="4114800"/>
          </a:xfrm>
          <a:custGeom>
            <a:avLst/>
            <a:gdLst/>
            <a:ahLst/>
            <a:cxnLst/>
            <a:rect r="r" b="b" t="t" l="l"/>
            <a:pathLst>
              <a:path h="4114800" w="5939287">
                <a:moveTo>
                  <a:pt x="0" y="0"/>
                </a:moveTo>
                <a:lnTo>
                  <a:pt x="5939286" y="0"/>
                </a:lnTo>
                <a:lnTo>
                  <a:pt x="59392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388024" y="617344"/>
            <a:ext cx="7511952" cy="1237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11"/>
              </a:lnSpc>
              <a:spcBef>
                <a:spcPct val="0"/>
              </a:spcBef>
            </a:pPr>
            <a:r>
              <a:rPr lang="en-US" b="true" sz="7151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기획 배경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324266" y="2235678"/>
            <a:ext cx="5712832" cy="6160897"/>
          </a:xfrm>
          <a:custGeom>
            <a:avLst/>
            <a:gdLst/>
            <a:ahLst/>
            <a:cxnLst/>
            <a:rect r="r" b="b" t="t" l="l"/>
            <a:pathLst>
              <a:path h="6160897" w="5712832">
                <a:moveTo>
                  <a:pt x="0" y="0"/>
                </a:moveTo>
                <a:lnTo>
                  <a:pt x="5712831" y="0"/>
                </a:lnTo>
                <a:lnTo>
                  <a:pt x="5712831" y="6160897"/>
                </a:lnTo>
                <a:lnTo>
                  <a:pt x="0" y="616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08432" y="3760606"/>
            <a:ext cx="3344500" cy="924298"/>
          </a:xfrm>
          <a:custGeom>
            <a:avLst/>
            <a:gdLst/>
            <a:ahLst/>
            <a:cxnLst/>
            <a:rect r="r" b="b" t="t" l="l"/>
            <a:pathLst>
              <a:path h="924298" w="3344500">
                <a:moveTo>
                  <a:pt x="0" y="0"/>
                </a:moveTo>
                <a:lnTo>
                  <a:pt x="3344500" y="0"/>
                </a:lnTo>
                <a:lnTo>
                  <a:pt x="3344500" y="924298"/>
                </a:lnTo>
                <a:lnTo>
                  <a:pt x="0" y="924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70257" y="5190353"/>
            <a:ext cx="4327084" cy="23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5931" indent="-212965" lvl="1">
              <a:lnSpc>
                <a:spcPts val="2761"/>
              </a:lnSpc>
              <a:buFont typeface="Arial"/>
              <a:buChar char="•"/>
            </a:pPr>
            <a:r>
              <a:rPr lang="en-US" sz="197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책</a:t>
            </a:r>
            <a:r>
              <a:rPr lang="en-US" sz="1972" strike="noStrike" u="none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정보 제공만으로는 사용자 경험이 제한적임.</a:t>
            </a:r>
          </a:p>
          <a:p>
            <a:pPr algn="ctr" marL="425931" indent="-212965" lvl="1">
              <a:lnSpc>
                <a:spcPts val="2761"/>
              </a:lnSpc>
              <a:buFont typeface="Arial"/>
              <a:buChar char="•"/>
            </a:pPr>
            <a:r>
              <a:rPr lang="en-US" sz="1972" strike="noStrike" u="none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AI와의 대화형 인터페이스를 통해 개인화된 추천을 제공함으로써, 독서에 대한 흥미를 높이고 더 나은 사용자 경험을 제공하고자 함.</a:t>
            </a:r>
          </a:p>
          <a:p>
            <a:pPr algn="ctr">
              <a:lnSpc>
                <a:spcPts val="2761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325609" y="3411453"/>
            <a:ext cx="4211645" cy="15274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5"/>
              </a:lnSpc>
              <a:spcBef>
                <a:spcPct val="0"/>
              </a:spcBef>
            </a:pPr>
            <a:r>
              <a:rPr lang="en-US" b="true" sz="4367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3. 개인화된 독서 경험의 필요성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6287584" y="2235678"/>
            <a:ext cx="5712832" cy="6160897"/>
          </a:xfrm>
          <a:custGeom>
            <a:avLst/>
            <a:gdLst/>
            <a:ahLst/>
            <a:cxnLst/>
            <a:rect r="r" b="b" t="t" l="l"/>
            <a:pathLst>
              <a:path h="6160897" w="5712832">
                <a:moveTo>
                  <a:pt x="0" y="0"/>
                </a:moveTo>
                <a:lnTo>
                  <a:pt x="5712832" y="0"/>
                </a:lnTo>
                <a:lnTo>
                  <a:pt x="5712832" y="6160897"/>
                </a:lnTo>
                <a:lnTo>
                  <a:pt x="0" y="616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621582" y="3760606"/>
            <a:ext cx="3344500" cy="924298"/>
          </a:xfrm>
          <a:custGeom>
            <a:avLst/>
            <a:gdLst/>
            <a:ahLst/>
            <a:cxnLst/>
            <a:rect r="r" b="b" t="t" l="l"/>
            <a:pathLst>
              <a:path h="924298" w="3344500">
                <a:moveTo>
                  <a:pt x="0" y="0"/>
                </a:moveTo>
                <a:lnTo>
                  <a:pt x="3344500" y="0"/>
                </a:lnTo>
                <a:lnTo>
                  <a:pt x="3344500" y="924298"/>
                </a:lnTo>
                <a:lnTo>
                  <a:pt x="0" y="9242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38998" y="5105400"/>
            <a:ext cx="4942104" cy="341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5931" indent="-212965" lvl="1">
              <a:lnSpc>
                <a:spcPts val="2761"/>
              </a:lnSpc>
              <a:buFont typeface="Arial"/>
              <a:buChar char="•"/>
            </a:pPr>
            <a:r>
              <a:rPr lang="en-US" sz="197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  현대인들은 과거에 비해서 책을 잘 읽지 않습니다. 그래서 읽어야겠다고 마음을 먹어도 어떤 책을 읽어야 할지 고민하는 경우가 많죠 책 추천 시스템은 이런 사용자에게 쉽고 빠르게 고민을 덜어주는 역할을 해주었으면 좋겠습니다.</a:t>
            </a:r>
          </a:p>
          <a:p>
            <a:pPr algn="ctr" marL="425931" indent="-212965" lvl="1">
              <a:lnSpc>
                <a:spcPts val="2761"/>
              </a:lnSpc>
              <a:buFont typeface="Arial"/>
              <a:buChar char="•"/>
            </a:pPr>
            <a:r>
              <a:rPr lang="en-US" sz="197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 웹은 </a:t>
            </a:r>
            <a:r>
              <a:rPr lang="en-US" sz="197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OpenAI API를 활용해 사용자 취향이나 관심사에 맞춘 맞춤형 추천을 제공하여 사용자에게 도움을 줄 수 있습니다.</a:t>
            </a:r>
          </a:p>
          <a:p>
            <a:pPr algn="ctr">
              <a:lnSpc>
                <a:spcPts val="2761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438760" y="3411453"/>
            <a:ext cx="3710145" cy="1527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15"/>
              </a:lnSpc>
              <a:spcBef>
                <a:spcPct val="0"/>
              </a:spcBef>
            </a:pPr>
            <a:r>
              <a:rPr lang="en-US" b="true" sz="4367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2. 독서 선택의 어려움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47692" y="2235678"/>
            <a:ext cx="5712832" cy="6160897"/>
          </a:xfrm>
          <a:custGeom>
            <a:avLst/>
            <a:gdLst/>
            <a:ahLst/>
            <a:cxnLst/>
            <a:rect r="r" b="b" t="t" l="l"/>
            <a:pathLst>
              <a:path h="6160897" w="5712832">
                <a:moveTo>
                  <a:pt x="0" y="0"/>
                </a:moveTo>
                <a:lnTo>
                  <a:pt x="5712832" y="0"/>
                </a:lnTo>
                <a:lnTo>
                  <a:pt x="5712832" y="6160897"/>
                </a:lnTo>
                <a:lnTo>
                  <a:pt x="0" y="61608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1690" y="3760606"/>
            <a:ext cx="3344500" cy="924298"/>
          </a:xfrm>
          <a:custGeom>
            <a:avLst/>
            <a:gdLst/>
            <a:ahLst/>
            <a:cxnLst/>
            <a:rect r="r" b="b" t="t" l="l"/>
            <a:pathLst>
              <a:path h="924298" w="3344500">
                <a:moveTo>
                  <a:pt x="0" y="0"/>
                </a:moveTo>
                <a:lnTo>
                  <a:pt x="3344500" y="0"/>
                </a:lnTo>
                <a:lnTo>
                  <a:pt x="3344500" y="924298"/>
                </a:lnTo>
                <a:lnTo>
                  <a:pt x="0" y="9242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43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19885" y="5105400"/>
            <a:ext cx="4870009" cy="238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25931" indent="-212965" lvl="1">
              <a:lnSpc>
                <a:spcPts val="2761"/>
              </a:lnSpc>
              <a:buFont typeface="Arial"/>
              <a:buChar char="•"/>
            </a:pPr>
            <a:r>
              <a:rPr lang="en-US" sz="197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기존의 글로벌 API (예: Google Books API)를 사용할 경우 한국어 책 검색 시 정확도가 떨어지고 결과가 빈약함.</a:t>
            </a:r>
          </a:p>
          <a:p>
            <a:pPr algn="ctr" marL="425931" indent="-212965" lvl="1">
              <a:lnSpc>
                <a:spcPts val="2761"/>
              </a:lnSpc>
              <a:buFont typeface="Arial"/>
              <a:buChar char="•"/>
            </a:pPr>
            <a:r>
              <a:rPr lang="en-US" sz="1972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한국 사용자들에게 친숙하고 정확한 정보를 제공할 수 있는 네이버 북 API를 활용하여 더 나은 검색 결과를 제공하고자 함.</a:t>
            </a:r>
          </a:p>
          <a:p>
            <a:pPr algn="ctr">
              <a:lnSpc>
                <a:spcPts val="276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398868" y="3411453"/>
            <a:ext cx="3710145" cy="229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15"/>
              </a:lnSpc>
            </a:pPr>
            <a:r>
              <a:rPr lang="en-US" sz="4367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1. 한국어 기반 책 검색의 한계</a:t>
            </a:r>
          </a:p>
          <a:p>
            <a:pPr algn="ctr" marL="0" indent="0" lvl="0">
              <a:lnSpc>
                <a:spcPts val="61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47716">
            <a:off x="623944" y="1097504"/>
            <a:ext cx="15432890" cy="8329760"/>
            <a:chOff x="0" y="0"/>
            <a:chExt cx="4064630" cy="21938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4629" cy="2193846"/>
            </a:xfrm>
            <a:custGeom>
              <a:avLst/>
              <a:gdLst/>
              <a:ahLst/>
              <a:cxnLst/>
              <a:rect r="r" b="b" t="t" l="l"/>
              <a:pathLst>
                <a:path h="2193846" w="4064629">
                  <a:moveTo>
                    <a:pt x="5518" y="0"/>
                  </a:moveTo>
                  <a:lnTo>
                    <a:pt x="4059111" y="0"/>
                  </a:lnTo>
                  <a:cubicBezTo>
                    <a:pt x="4060575" y="0"/>
                    <a:pt x="4061978" y="581"/>
                    <a:pt x="4063013" y="1616"/>
                  </a:cubicBezTo>
                  <a:cubicBezTo>
                    <a:pt x="4064048" y="2651"/>
                    <a:pt x="4064629" y="4055"/>
                    <a:pt x="4064629" y="5518"/>
                  </a:cubicBezTo>
                  <a:lnTo>
                    <a:pt x="4064629" y="2188328"/>
                  </a:lnTo>
                  <a:cubicBezTo>
                    <a:pt x="4064629" y="2191376"/>
                    <a:pt x="4062159" y="2193846"/>
                    <a:pt x="4059111" y="2193846"/>
                  </a:cubicBezTo>
                  <a:lnTo>
                    <a:pt x="5518" y="2193846"/>
                  </a:lnTo>
                  <a:cubicBezTo>
                    <a:pt x="4055" y="2193846"/>
                    <a:pt x="2651" y="2193265"/>
                    <a:pt x="1616" y="2192230"/>
                  </a:cubicBezTo>
                  <a:cubicBezTo>
                    <a:pt x="581" y="2191195"/>
                    <a:pt x="0" y="2189792"/>
                    <a:pt x="0" y="2188328"/>
                  </a:cubicBezTo>
                  <a:lnTo>
                    <a:pt x="0" y="5518"/>
                  </a:lnTo>
                  <a:cubicBezTo>
                    <a:pt x="0" y="2471"/>
                    <a:pt x="2471" y="0"/>
                    <a:pt x="551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064630" cy="2250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1429954">
            <a:off x="15564626" y="2598574"/>
            <a:ext cx="2632739" cy="679725"/>
          </a:xfrm>
          <a:custGeom>
            <a:avLst/>
            <a:gdLst/>
            <a:ahLst/>
            <a:cxnLst/>
            <a:rect r="r" b="b" t="t" l="l"/>
            <a:pathLst>
              <a:path h="679725" w="2632739">
                <a:moveTo>
                  <a:pt x="0" y="0"/>
                </a:moveTo>
                <a:lnTo>
                  <a:pt x="2632739" y="0"/>
                </a:lnTo>
                <a:lnTo>
                  <a:pt x="2632739" y="679725"/>
                </a:lnTo>
                <a:lnTo>
                  <a:pt x="0" y="679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469465" y="7200900"/>
            <a:ext cx="6921795" cy="4114800"/>
          </a:xfrm>
          <a:custGeom>
            <a:avLst/>
            <a:gdLst/>
            <a:ahLst/>
            <a:cxnLst/>
            <a:rect r="r" b="b" t="t" l="l"/>
            <a:pathLst>
              <a:path h="4114800" w="6921795">
                <a:moveTo>
                  <a:pt x="0" y="0"/>
                </a:moveTo>
                <a:lnTo>
                  <a:pt x="6921795" y="0"/>
                </a:lnTo>
                <a:lnTo>
                  <a:pt x="692179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3207" y="3469022"/>
            <a:ext cx="2622717" cy="324263"/>
          </a:xfrm>
          <a:custGeom>
            <a:avLst/>
            <a:gdLst/>
            <a:ahLst/>
            <a:cxnLst/>
            <a:rect r="r" b="b" t="t" l="l"/>
            <a:pathLst>
              <a:path h="324263" w="2622717">
                <a:moveTo>
                  <a:pt x="0" y="0"/>
                </a:moveTo>
                <a:lnTo>
                  <a:pt x="2622718" y="0"/>
                </a:lnTo>
                <a:lnTo>
                  <a:pt x="2622718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046015" y="4945830"/>
            <a:ext cx="2622717" cy="324263"/>
          </a:xfrm>
          <a:custGeom>
            <a:avLst/>
            <a:gdLst/>
            <a:ahLst/>
            <a:cxnLst/>
            <a:rect r="r" b="b" t="t" l="l"/>
            <a:pathLst>
              <a:path h="324263" w="2622717">
                <a:moveTo>
                  <a:pt x="0" y="0"/>
                </a:moveTo>
                <a:lnTo>
                  <a:pt x="2622717" y="0"/>
                </a:lnTo>
                <a:lnTo>
                  <a:pt x="2622717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06853" y="6796744"/>
            <a:ext cx="1462408" cy="404156"/>
          </a:xfrm>
          <a:custGeom>
            <a:avLst/>
            <a:gdLst/>
            <a:ahLst/>
            <a:cxnLst/>
            <a:rect r="r" b="b" t="t" l="l"/>
            <a:pathLst>
              <a:path h="404156" w="1462408">
                <a:moveTo>
                  <a:pt x="0" y="0"/>
                </a:moveTo>
                <a:lnTo>
                  <a:pt x="1462408" y="0"/>
                </a:lnTo>
                <a:lnTo>
                  <a:pt x="1462408" y="404156"/>
                </a:lnTo>
                <a:lnTo>
                  <a:pt x="0" y="4041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16983" y="2867430"/>
            <a:ext cx="7913275" cy="5207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655" indent="-246328" lvl="1">
              <a:lnSpc>
                <a:spcPts val="3810"/>
              </a:lnSpc>
              <a:buFont typeface="Arial"/>
              <a:buChar char="•"/>
            </a:pPr>
            <a:r>
              <a:rPr lang="en-US" sz="2281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“ReadMate”는 네이버 북 API를 사용하여 Google API보다 한국어 검색에 더 최적화된 결과를 제공하는 것을 바탕으로 한국인 사용자를 타겟으로 제작되었습니다.</a:t>
            </a:r>
          </a:p>
          <a:p>
            <a:pPr algn="l" marL="492655" indent="-246328" lvl="1">
              <a:lnSpc>
                <a:spcPts val="3810"/>
              </a:lnSpc>
              <a:buFont typeface="Arial"/>
              <a:buChar char="•"/>
            </a:pPr>
            <a:r>
              <a:rPr lang="en-US" sz="2281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또한, OpenAI API와 접목시켜 단순한 책 검색 기능을 넘어 사용자의 취향과 관심사를 반영한 맞춤형 책 추천 기능을 제공합니다. 이를 통해 사용자들은 책 선택에 소요되는 시간과 고민을 줄일 수 있으며, 더욱 만족도 높은 독서 경험을 누릴 수 있습니다.</a:t>
            </a:r>
          </a:p>
          <a:p>
            <a:pPr algn="l" marL="492655" indent="-246328" lvl="1">
              <a:lnSpc>
                <a:spcPts val="3810"/>
              </a:lnSpc>
              <a:buFont typeface="Arial"/>
              <a:buChar char="•"/>
            </a:pPr>
            <a:r>
              <a:rPr lang="en-US" sz="2281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이와 같은 차별점을 통해 ReadMate는 한국 독자들에게 보다 개인화된 독서 솔루션을 제공하고자 합니다.</a:t>
            </a:r>
          </a:p>
          <a:p>
            <a:pPr algn="l">
              <a:lnSpc>
                <a:spcPts val="381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49041" y="2222984"/>
            <a:ext cx="3624579" cy="58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b="true" sz="3358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개요 :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16983" y="-66173"/>
            <a:ext cx="6037884" cy="202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60"/>
              </a:lnSpc>
            </a:pPr>
            <a:r>
              <a:rPr lang="en-US" sz="832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396565" y="2972205"/>
            <a:ext cx="2622717" cy="324263"/>
          </a:xfrm>
          <a:custGeom>
            <a:avLst/>
            <a:gdLst/>
            <a:ahLst/>
            <a:cxnLst/>
            <a:rect r="r" b="b" t="t" l="l"/>
            <a:pathLst>
              <a:path h="324263" w="2622717">
                <a:moveTo>
                  <a:pt x="0" y="0"/>
                </a:moveTo>
                <a:lnTo>
                  <a:pt x="2622718" y="0"/>
                </a:lnTo>
                <a:lnTo>
                  <a:pt x="2622718" y="324263"/>
                </a:lnTo>
                <a:lnTo>
                  <a:pt x="0" y="3242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16700" y="3591207"/>
            <a:ext cx="1462408" cy="404156"/>
          </a:xfrm>
          <a:custGeom>
            <a:avLst/>
            <a:gdLst/>
            <a:ahLst/>
            <a:cxnLst/>
            <a:rect r="r" b="b" t="t" l="l"/>
            <a:pathLst>
              <a:path h="404156" w="1462408">
                <a:moveTo>
                  <a:pt x="0" y="0"/>
                </a:moveTo>
                <a:lnTo>
                  <a:pt x="1462408" y="0"/>
                </a:lnTo>
                <a:lnTo>
                  <a:pt x="1462408" y="404157"/>
                </a:lnTo>
                <a:lnTo>
                  <a:pt x="0" y="4041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36937" y="4297627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5" y="0"/>
                </a:lnTo>
                <a:lnTo>
                  <a:pt x="1367955" y="378053"/>
                </a:lnTo>
                <a:lnTo>
                  <a:pt x="0" y="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9712256" y="4945830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4" y="0"/>
                </a:lnTo>
                <a:lnTo>
                  <a:pt x="1367954" y="378053"/>
                </a:lnTo>
                <a:lnTo>
                  <a:pt x="0" y="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92082" y="5708345"/>
            <a:ext cx="1367954" cy="378053"/>
          </a:xfrm>
          <a:custGeom>
            <a:avLst/>
            <a:gdLst/>
            <a:ahLst/>
            <a:cxnLst/>
            <a:rect r="r" b="b" t="t" l="l"/>
            <a:pathLst>
              <a:path h="378053" w="1367954">
                <a:moveTo>
                  <a:pt x="0" y="0"/>
                </a:moveTo>
                <a:lnTo>
                  <a:pt x="1367954" y="0"/>
                </a:lnTo>
                <a:lnTo>
                  <a:pt x="1367954" y="378053"/>
                </a:lnTo>
                <a:lnTo>
                  <a:pt x="0" y="3780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64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9130308" y="2690786"/>
            <a:ext cx="6989417" cy="3298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2655" indent="-246328" lvl="1">
              <a:lnSpc>
                <a:spcPts val="5339"/>
              </a:lnSpc>
              <a:buAutoNum type="arabicPeriod" startAt="1"/>
            </a:pPr>
            <a:r>
              <a:rPr lang="en-US" sz="2281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한국어 기반 최적화된 책 검색</a:t>
            </a:r>
          </a:p>
          <a:p>
            <a:pPr algn="l" marL="492655" indent="-246328" lvl="1">
              <a:lnSpc>
                <a:spcPts val="5339"/>
              </a:lnSpc>
              <a:buAutoNum type="arabicPeriod" startAt="1"/>
            </a:pPr>
            <a:r>
              <a:rPr lang="en-US" sz="2281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맞춤형 AI 추천을 통한 독서 경험 향상</a:t>
            </a:r>
          </a:p>
          <a:p>
            <a:pPr algn="l" marL="492655" indent="-246328" lvl="1">
              <a:lnSpc>
                <a:spcPts val="5339"/>
              </a:lnSpc>
              <a:buAutoNum type="arabicPeriod" startAt="1"/>
            </a:pPr>
            <a:r>
              <a:rPr lang="en-US" sz="2281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독서에 대한 흥미와 접근성 증가</a:t>
            </a:r>
          </a:p>
          <a:p>
            <a:pPr algn="l" marL="492655" indent="-246328" lvl="1">
              <a:lnSpc>
                <a:spcPts val="5339"/>
              </a:lnSpc>
              <a:buAutoNum type="arabicPeriod" startAt="1"/>
            </a:pPr>
            <a:r>
              <a:rPr lang="en-US" sz="2281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시간과 비용 절약</a:t>
            </a:r>
          </a:p>
          <a:p>
            <a:pPr algn="l" marL="492655" indent="-246328" lvl="1">
              <a:lnSpc>
                <a:spcPts val="5339"/>
              </a:lnSpc>
              <a:buAutoNum type="arabicPeriod" startAt="1"/>
            </a:pPr>
            <a:r>
              <a:rPr lang="en-US" sz="2281">
                <a:solidFill>
                  <a:srgbClr val="01070A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개인화된 데이터 활용의 가능성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353578" y="2222984"/>
            <a:ext cx="3624579" cy="581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1"/>
              </a:lnSpc>
            </a:pPr>
            <a:r>
              <a:rPr lang="en-US" b="true" sz="3358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기대효과 : 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8340040">
            <a:off x="5678317" y="8602075"/>
            <a:ext cx="2632739" cy="679725"/>
          </a:xfrm>
          <a:custGeom>
            <a:avLst/>
            <a:gdLst/>
            <a:ahLst/>
            <a:cxnLst/>
            <a:rect r="r" b="b" t="t" l="l"/>
            <a:pathLst>
              <a:path h="679725" w="2632739">
                <a:moveTo>
                  <a:pt x="0" y="0"/>
                </a:moveTo>
                <a:lnTo>
                  <a:pt x="2632739" y="0"/>
                </a:lnTo>
                <a:lnTo>
                  <a:pt x="2632739" y="679725"/>
                </a:lnTo>
                <a:lnTo>
                  <a:pt x="0" y="6797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74682" y="286436"/>
            <a:ext cx="17488252" cy="9714128"/>
            <a:chOff x="0" y="0"/>
            <a:chExt cx="5361676" cy="2978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361676" cy="2978228"/>
            </a:xfrm>
            <a:custGeom>
              <a:avLst/>
              <a:gdLst/>
              <a:ahLst/>
              <a:cxnLst/>
              <a:rect r="r" b="b" t="t" l="l"/>
              <a:pathLst>
                <a:path h="2978228" w="5361676">
                  <a:moveTo>
                    <a:pt x="4870" y="0"/>
                  </a:moveTo>
                  <a:lnTo>
                    <a:pt x="5356806" y="0"/>
                  </a:lnTo>
                  <a:cubicBezTo>
                    <a:pt x="5359496" y="0"/>
                    <a:pt x="5361676" y="2180"/>
                    <a:pt x="5361676" y="4870"/>
                  </a:cubicBezTo>
                  <a:lnTo>
                    <a:pt x="5361676" y="2973359"/>
                  </a:lnTo>
                  <a:cubicBezTo>
                    <a:pt x="5361676" y="2976048"/>
                    <a:pt x="5359496" y="2978228"/>
                    <a:pt x="5356806" y="2978228"/>
                  </a:cubicBezTo>
                  <a:lnTo>
                    <a:pt x="4870" y="2978228"/>
                  </a:lnTo>
                  <a:cubicBezTo>
                    <a:pt x="2180" y="2978228"/>
                    <a:pt x="0" y="2976048"/>
                    <a:pt x="0" y="2973359"/>
                  </a:cubicBezTo>
                  <a:lnTo>
                    <a:pt x="0" y="4870"/>
                  </a:lnTo>
                  <a:cubicBezTo>
                    <a:pt x="0" y="2180"/>
                    <a:pt x="2180" y="0"/>
                    <a:pt x="487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5361676" cy="30258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5548" y="7127841"/>
            <a:ext cx="3225139" cy="2872723"/>
          </a:xfrm>
          <a:custGeom>
            <a:avLst/>
            <a:gdLst/>
            <a:ahLst/>
            <a:cxnLst/>
            <a:rect r="r" b="b" t="t" l="l"/>
            <a:pathLst>
              <a:path h="2872723" w="3225139">
                <a:moveTo>
                  <a:pt x="0" y="0"/>
                </a:moveTo>
                <a:lnTo>
                  <a:pt x="3225139" y="0"/>
                </a:lnTo>
                <a:lnTo>
                  <a:pt x="3225139" y="2872723"/>
                </a:lnTo>
                <a:lnTo>
                  <a:pt x="0" y="28727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37982">
            <a:off x="14323702" y="511342"/>
            <a:ext cx="3160431" cy="3028267"/>
          </a:xfrm>
          <a:custGeom>
            <a:avLst/>
            <a:gdLst/>
            <a:ahLst/>
            <a:cxnLst/>
            <a:rect r="r" b="b" t="t" l="l"/>
            <a:pathLst>
              <a:path h="3028267" w="3160431">
                <a:moveTo>
                  <a:pt x="0" y="0"/>
                </a:moveTo>
                <a:lnTo>
                  <a:pt x="3160431" y="0"/>
                </a:lnTo>
                <a:lnTo>
                  <a:pt x="3160431" y="3028267"/>
                </a:lnTo>
                <a:lnTo>
                  <a:pt x="0" y="30282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001716" y="1856873"/>
            <a:ext cx="12443555" cy="920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31"/>
              </a:lnSpc>
              <a:spcBef>
                <a:spcPct val="0"/>
              </a:spcBef>
            </a:pPr>
            <a:r>
              <a:rPr lang="en-US" b="true" sz="5379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 기술 스택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6794562" y="4050950"/>
            <a:ext cx="0" cy="35541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2874569" y="5919946"/>
            <a:ext cx="295916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HTML, CSS, JavaScript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(사용자 화면 부분)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270512" y="4481624"/>
            <a:ext cx="4167278" cy="647248"/>
            <a:chOff x="0" y="0"/>
            <a:chExt cx="1008606" cy="15665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8606" cy="156653"/>
            </a:xfrm>
            <a:custGeom>
              <a:avLst/>
              <a:gdLst/>
              <a:ahLst/>
              <a:cxnLst/>
              <a:rect r="r" b="b" t="t" l="l"/>
              <a:pathLst>
                <a:path h="156653" w="1008606">
                  <a:moveTo>
                    <a:pt x="14862" y="0"/>
                  </a:moveTo>
                  <a:lnTo>
                    <a:pt x="993744" y="0"/>
                  </a:lnTo>
                  <a:cubicBezTo>
                    <a:pt x="997686" y="0"/>
                    <a:pt x="1001466" y="1566"/>
                    <a:pt x="1004253" y="4353"/>
                  </a:cubicBezTo>
                  <a:cubicBezTo>
                    <a:pt x="1007040" y="7140"/>
                    <a:pt x="1008606" y="10921"/>
                    <a:pt x="1008606" y="14862"/>
                  </a:cubicBezTo>
                  <a:lnTo>
                    <a:pt x="1008606" y="141791"/>
                  </a:lnTo>
                  <a:cubicBezTo>
                    <a:pt x="1008606" y="145733"/>
                    <a:pt x="1007040" y="149513"/>
                    <a:pt x="1004253" y="152300"/>
                  </a:cubicBezTo>
                  <a:cubicBezTo>
                    <a:pt x="1001466" y="155088"/>
                    <a:pt x="997686" y="156653"/>
                    <a:pt x="993744" y="156653"/>
                  </a:cubicBezTo>
                  <a:lnTo>
                    <a:pt x="14862" y="156653"/>
                  </a:lnTo>
                  <a:cubicBezTo>
                    <a:pt x="10921" y="156653"/>
                    <a:pt x="7140" y="155088"/>
                    <a:pt x="4353" y="152300"/>
                  </a:cubicBezTo>
                  <a:cubicBezTo>
                    <a:pt x="1566" y="149513"/>
                    <a:pt x="0" y="145733"/>
                    <a:pt x="0" y="141791"/>
                  </a:cubicBezTo>
                  <a:lnTo>
                    <a:pt x="0" y="14862"/>
                  </a:lnTo>
                  <a:cubicBezTo>
                    <a:pt x="0" y="10921"/>
                    <a:pt x="1566" y="7140"/>
                    <a:pt x="4353" y="4353"/>
                  </a:cubicBezTo>
                  <a:cubicBezTo>
                    <a:pt x="7140" y="1566"/>
                    <a:pt x="10921" y="0"/>
                    <a:pt x="14862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008606" cy="204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1"/>
                </a:lnSpc>
              </a:pPr>
              <a:r>
                <a:rPr lang="en-US" sz="2372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FrontEnd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7316305" y="6009197"/>
            <a:ext cx="3655391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Flask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(서버 )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060361" y="4481624"/>
            <a:ext cx="4167278" cy="647248"/>
            <a:chOff x="0" y="0"/>
            <a:chExt cx="1008606" cy="15665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08606" cy="156653"/>
            </a:xfrm>
            <a:custGeom>
              <a:avLst/>
              <a:gdLst/>
              <a:ahLst/>
              <a:cxnLst/>
              <a:rect r="r" b="b" t="t" l="l"/>
              <a:pathLst>
                <a:path h="156653" w="1008606">
                  <a:moveTo>
                    <a:pt x="14862" y="0"/>
                  </a:moveTo>
                  <a:lnTo>
                    <a:pt x="993744" y="0"/>
                  </a:lnTo>
                  <a:cubicBezTo>
                    <a:pt x="997686" y="0"/>
                    <a:pt x="1001466" y="1566"/>
                    <a:pt x="1004253" y="4353"/>
                  </a:cubicBezTo>
                  <a:cubicBezTo>
                    <a:pt x="1007040" y="7140"/>
                    <a:pt x="1008606" y="10921"/>
                    <a:pt x="1008606" y="14862"/>
                  </a:cubicBezTo>
                  <a:lnTo>
                    <a:pt x="1008606" y="141791"/>
                  </a:lnTo>
                  <a:cubicBezTo>
                    <a:pt x="1008606" y="145733"/>
                    <a:pt x="1007040" y="149513"/>
                    <a:pt x="1004253" y="152300"/>
                  </a:cubicBezTo>
                  <a:cubicBezTo>
                    <a:pt x="1001466" y="155088"/>
                    <a:pt x="997686" y="156653"/>
                    <a:pt x="993744" y="156653"/>
                  </a:cubicBezTo>
                  <a:lnTo>
                    <a:pt x="14862" y="156653"/>
                  </a:lnTo>
                  <a:cubicBezTo>
                    <a:pt x="10921" y="156653"/>
                    <a:pt x="7140" y="155088"/>
                    <a:pt x="4353" y="152300"/>
                  </a:cubicBezTo>
                  <a:cubicBezTo>
                    <a:pt x="1566" y="149513"/>
                    <a:pt x="0" y="145733"/>
                    <a:pt x="0" y="141791"/>
                  </a:cubicBezTo>
                  <a:lnTo>
                    <a:pt x="0" y="14862"/>
                  </a:lnTo>
                  <a:cubicBezTo>
                    <a:pt x="0" y="10921"/>
                    <a:pt x="1566" y="7140"/>
                    <a:pt x="4353" y="4353"/>
                  </a:cubicBezTo>
                  <a:cubicBezTo>
                    <a:pt x="7140" y="1566"/>
                    <a:pt x="10921" y="0"/>
                    <a:pt x="14862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008606" cy="204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1"/>
                </a:lnSpc>
              </a:pPr>
              <a:r>
                <a:rPr lang="en-US" sz="2372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BackEnd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1826039" y="5919946"/>
            <a:ext cx="4102500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Naver Book API,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 OpenAI API 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1070A"/>
                </a:solidFill>
                <a:latin typeface="Dosis"/>
                <a:ea typeface="Dosis"/>
                <a:cs typeface="Dosis"/>
                <a:sym typeface="Dosis"/>
              </a:rPr>
              <a:t>(데이터 제공 및 AI 처리)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1761261" y="4481624"/>
            <a:ext cx="4167278" cy="647248"/>
            <a:chOff x="0" y="0"/>
            <a:chExt cx="1008606" cy="15665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8606" cy="156653"/>
            </a:xfrm>
            <a:custGeom>
              <a:avLst/>
              <a:gdLst/>
              <a:ahLst/>
              <a:cxnLst/>
              <a:rect r="r" b="b" t="t" l="l"/>
              <a:pathLst>
                <a:path h="156653" w="1008606">
                  <a:moveTo>
                    <a:pt x="14862" y="0"/>
                  </a:moveTo>
                  <a:lnTo>
                    <a:pt x="993744" y="0"/>
                  </a:lnTo>
                  <a:cubicBezTo>
                    <a:pt x="997686" y="0"/>
                    <a:pt x="1001466" y="1566"/>
                    <a:pt x="1004253" y="4353"/>
                  </a:cubicBezTo>
                  <a:cubicBezTo>
                    <a:pt x="1007040" y="7140"/>
                    <a:pt x="1008606" y="10921"/>
                    <a:pt x="1008606" y="14862"/>
                  </a:cubicBezTo>
                  <a:lnTo>
                    <a:pt x="1008606" y="141791"/>
                  </a:lnTo>
                  <a:cubicBezTo>
                    <a:pt x="1008606" y="145733"/>
                    <a:pt x="1007040" y="149513"/>
                    <a:pt x="1004253" y="152300"/>
                  </a:cubicBezTo>
                  <a:cubicBezTo>
                    <a:pt x="1001466" y="155088"/>
                    <a:pt x="997686" y="156653"/>
                    <a:pt x="993744" y="156653"/>
                  </a:cubicBezTo>
                  <a:lnTo>
                    <a:pt x="14862" y="156653"/>
                  </a:lnTo>
                  <a:cubicBezTo>
                    <a:pt x="10921" y="156653"/>
                    <a:pt x="7140" y="155088"/>
                    <a:pt x="4353" y="152300"/>
                  </a:cubicBezTo>
                  <a:cubicBezTo>
                    <a:pt x="1566" y="149513"/>
                    <a:pt x="0" y="145733"/>
                    <a:pt x="0" y="141791"/>
                  </a:cubicBezTo>
                  <a:lnTo>
                    <a:pt x="0" y="14862"/>
                  </a:lnTo>
                  <a:cubicBezTo>
                    <a:pt x="0" y="10921"/>
                    <a:pt x="1566" y="7140"/>
                    <a:pt x="4353" y="4353"/>
                  </a:cubicBezTo>
                  <a:cubicBezTo>
                    <a:pt x="7140" y="1566"/>
                    <a:pt x="10921" y="0"/>
                    <a:pt x="14862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008606" cy="2042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1"/>
                </a:lnSpc>
              </a:pPr>
              <a:r>
                <a:rPr lang="en-US" sz="2372">
                  <a:solidFill>
                    <a:srgbClr val="FFFFFF"/>
                  </a:solidFill>
                  <a:latin typeface="Dosis"/>
                  <a:ea typeface="Dosis"/>
                  <a:cs typeface="Dosis"/>
                  <a:sym typeface="Dosis"/>
                </a:rPr>
                <a:t>API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756678" y="341754"/>
            <a:ext cx="6037884" cy="202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660"/>
              </a:lnSpc>
            </a:pPr>
            <a:r>
              <a:rPr lang="en-US" sz="8329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 ReadMate</a:t>
            </a:r>
          </a:p>
          <a:p>
            <a:pPr algn="l">
              <a:lnSpc>
                <a:spcPts val="4200"/>
              </a:lnSpc>
            </a:pPr>
          </a:p>
        </p:txBody>
      </p:sp>
      <p:sp>
        <p:nvSpPr>
          <p:cNvPr name="AutoShape 23" id="23"/>
          <p:cNvSpPr/>
          <p:nvPr/>
        </p:nvSpPr>
        <p:spPr>
          <a:xfrm>
            <a:off x="11494339" y="4050950"/>
            <a:ext cx="0" cy="355412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4" id="24"/>
          <p:cNvSpPr txBox="true"/>
          <p:nvPr/>
        </p:nvSpPr>
        <p:spPr>
          <a:xfrm rot="0">
            <a:off x="3233010" y="7872571"/>
            <a:ext cx="2600724" cy="45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</a:pPr>
            <a:r>
              <a:rPr lang="en-US" sz="2636">
                <a:solidFill>
                  <a:srgbClr val="01070A"/>
                </a:solidFill>
                <a:latin typeface="YD명조"/>
                <a:ea typeface="YD명조"/>
                <a:cs typeface="YD명조"/>
                <a:sym typeface="YD명조"/>
              </a:rPr>
              <a:t>이민우, 강태현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43638" y="7872571"/>
            <a:ext cx="2600724" cy="45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</a:pPr>
            <a:r>
              <a:rPr lang="en-US" sz="2636">
                <a:solidFill>
                  <a:srgbClr val="01070A"/>
                </a:solidFill>
                <a:latin typeface="YD명조"/>
                <a:ea typeface="YD명조"/>
                <a:cs typeface="YD명조"/>
                <a:sym typeface="YD명조"/>
              </a:rPr>
              <a:t>이민우, 강태현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76927" y="7872571"/>
            <a:ext cx="2600724" cy="458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1"/>
              </a:lnSpc>
            </a:pPr>
            <a:r>
              <a:rPr lang="en-US" sz="2636">
                <a:solidFill>
                  <a:srgbClr val="01070A"/>
                </a:solidFill>
                <a:latin typeface="YD명조"/>
                <a:ea typeface="YD명조"/>
                <a:cs typeface="YD명조"/>
                <a:sym typeface="YD명조"/>
              </a:rPr>
              <a:t>김석윤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2009" y="238792"/>
            <a:ext cx="7832231" cy="8208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32"/>
              </a:lnSpc>
              <a:spcBef>
                <a:spcPct val="0"/>
              </a:spcBef>
            </a:pPr>
            <a:r>
              <a:rPr lang="en-US" b="true" sz="4808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구조</a:t>
            </a:r>
          </a:p>
        </p:txBody>
      </p:sp>
      <p:grpSp>
        <p:nvGrpSpPr>
          <p:cNvPr name="Group 4" id="4"/>
          <p:cNvGrpSpPr/>
          <p:nvPr/>
        </p:nvGrpSpPr>
        <p:grpSpPr>
          <a:xfrm rot="93123">
            <a:off x="1929671" y="3281701"/>
            <a:ext cx="3283874" cy="2751211"/>
            <a:chOff x="0" y="0"/>
            <a:chExt cx="1006794" cy="84348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6794" cy="843486"/>
            </a:xfrm>
            <a:custGeom>
              <a:avLst/>
              <a:gdLst/>
              <a:ahLst/>
              <a:cxnLst/>
              <a:rect r="r" b="b" t="t" l="l"/>
              <a:pathLst>
                <a:path h="843486" w="1006794">
                  <a:moveTo>
                    <a:pt x="16503" y="0"/>
                  </a:moveTo>
                  <a:lnTo>
                    <a:pt x="990291" y="0"/>
                  </a:lnTo>
                  <a:cubicBezTo>
                    <a:pt x="999405" y="0"/>
                    <a:pt x="1006794" y="7389"/>
                    <a:pt x="1006794" y="16503"/>
                  </a:cubicBezTo>
                  <a:lnTo>
                    <a:pt x="1006794" y="826984"/>
                  </a:lnTo>
                  <a:cubicBezTo>
                    <a:pt x="1006794" y="836098"/>
                    <a:pt x="999405" y="843486"/>
                    <a:pt x="990291" y="843486"/>
                  </a:cubicBezTo>
                  <a:lnTo>
                    <a:pt x="16503" y="843486"/>
                  </a:lnTo>
                  <a:cubicBezTo>
                    <a:pt x="7389" y="843486"/>
                    <a:pt x="0" y="836098"/>
                    <a:pt x="0" y="826984"/>
                  </a:cubicBezTo>
                  <a:lnTo>
                    <a:pt x="0" y="16503"/>
                  </a:lnTo>
                  <a:cubicBezTo>
                    <a:pt x="0" y="7389"/>
                    <a:pt x="7389" y="0"/>
                    <a:pt x="16503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006794" cy="8911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95706" y="3150740"/>
            <a:ext cx="3283874" cy="2569960"/>
            <a:chOff x="0" y="0"/>
            <a:chExt cx="1006794" cy="78791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06794" cy="787917"/>
            </a:xfrm>
            <a:custGeom>
              <a:avLst/>
              <a:gdLst/>
              <a:ahLst/>
              <a:cxnLst/>
              <a:rect r="r" b="b" t="t" l="l"/>
              <a:pathLst>
                <a:path h="787917" w="1006794">
                  <a:moveTo>
                    <a:pt x="25933" y="0"/>
                  </a:moveTo>
                  <a:lnTo>
                    <a:pt x="980861" y="0"/>
                  </a:lnTo>
                  <a:cubicBezTo>
                    <a:pt x="987739" y="0"/>
                    <a:pt x="994335" y="2732"/>
                    <a:pt x="999198" y="7596"/>
                  </a:cubicBezTo>
                  <a:cubicBezTo>
                    <a:pt x="1004062" y="12459"/>
                    <a:pt x="1006794" y="19055"/>
                    <a:pt x="1006794" y="25933"/>
                  </a:cubicBezTo>
                  <a:lnTo>
                    <a:pt x="1006794" y="761984"/>
                  </a:lnTo>
                  <a:cubicBezTo>
                    <a:pt x="1006794" y="776306"/>
                    <a:pt x="995183" y="787917"/>
                    <a:pt x="980861" y="787917"/>
                  </a:cubicBezTo>
                  <a:lnTo>
                    <a:pt x="25933" y="787917"/>
                  </a:lnTo>
                  <a:cubicBezTo>
                    <a:pt x="19055" y="787917"/>
                    <a:pt x="12459" y="785185"/>
                    <a:pt x="7596" y="780321"/>
                  </a:cubicBezTo>
                  <a:cubicBezTo>
                    <a:pt x="2732" y="775458"/>
                    <a:pt x="0" y="768862"/>
                    <a:pt x="0" y="761984"/>
                  </a:cubicBezTo>
                  <a:lnTo>
                    <a:pt x="0" y="25933"/>
                  </a:lnTo>
                  <a:cubicBezTo>
                    <a:pt x="0" y="19055"/>
                    <a:pt x="2732" y="12459"/>
                    <a:pt x="7596" y="7596"/>
                  </a:cubicBezTo>
                  <a:cubicBezTo>
                    <a:pt x="12459" y="2732"/>
                    <a:pt x="19055" y="0"/>
                    <a:pt x="2593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1006794" cy="835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-78655">
            <a:off x="2561380" y="2956369"/>
            <a:ext cx="1752527" cy="388742"/>
          </a:xfrm>
          <a:custGeom>
            <a:avLst/>
            <a:gdLst/>
            <a:ahLst/>
            <a:cxnLst/>
            <a:rect r="r" b="b" t="t" l="l"/>
            <a:pathLst>
              <a:path h="388742" w="1752527">
                <a:moveTo>
                  <a:pt x="0" y="0"/>
                </a:moveTo>
                <a:lnTo>
                  <a:pt x="1752527" y="0"/>
                </a:lnTo>
                <a:lnTo>
                  <a:pt x="1752527" y="388742"/>
                </a:lnTo>
                <a:lnTo>
                  <a:pt x="0" y="3887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52508" y="7064435"/>
            <a:ext cx="2543772" cy="2534522"/>
          </a:xfrm>
          <a:custGeom>
            <a:avLst/>
            <a:gdLst/>
            <a:ahLst/>
            <a:cxnLst/>
            <a:rect r="r" b="b" t="t" l="l"/>
            <a:pathLst>
              <a:path h="2534522" w="2543772">
                <a:moveTo>
                  <a:pt x="0" y="0"/>
                </a:moveTo>
                <a:lnTo>
                  <a:pt x="2543772" y="0"/>
                </a:lnTo>
                <a:lnTo>
                  <a:pt x="2543772" y="2534522"/>
                </a:lnTo>
                <a:lnTo>
                  <a:pt x="0" y="2534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774335" y="3674957"/>
            <a:ext cx="2082075" cy="2375812"/>
          </a:xfrm>
          <a:custGeom>
            <a:avLst/>
            <a:gdLst/>
            <a:ahLst/>
            <a:cxnLst/>
            <a:rect r="r" b="b" t="t" l="l"/>
            <a:pathLst>
              <a:path h="2375812" w="2082075">
                <a:moveTo>
                  <a:pt x="0" y="0"/>
                </a:moveTo>
                <a:lnTo>
                  <a:pt x="2082076" y="0"/>
                </a:lnTo>
                <a:lnTo>
                  <a:pt x="2082076" y="2375813"/>
                </a:lnTo>
                <a:lnTo>
                  <a:pt x="0" y="23758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16647">
            <a:off x="5441642" y="4242396"/>
            <a:ext cx="2287365" cy="777704"/>
          </a:xfrm>
          <a:custGeom>
            <a:avLst/>
            <a:gdLst/>
            <a:ahLst/>
            <a:cxnLst/>
            <a:rect r="r" b="b" t="t" l="l"/>
            <a:pathLst>
              <a:path h="777704" w="2287365">
                <a:moveTo>
                  <a:pt x="0" y="0"/>
                </a:moveTo>
                <a:lnTo>
                  <a:pt x="2287365" y="0"/>
                </a:lnTo>
                <a:lnTo>
                  <a:pt x="2287365" y="777704"/>
                </a:lnTo>
                <a:lnTo>
                  <a:pt x="0" y="777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843482">
            <a:off x="5166969" y="6013813"/>
            <a:ext cx="2287365" cy="777704"/>
          </a:xfrm>
          <a:custGeom>
            <a:avLst/>
            <a:gdLst/>
            <a:ahLst/>
            <a:cxnLst/>
            <a:rect r="r" b="b" t="t" l="l"/>
            <a:pathLst>
              <a:path h="777704" w="2287365">
                <a:moveTo>
                  <a:pt x="0" y="0"/>
                </a:moveTo>
                <a:lnTo>
                  <a:pt x="2287365" y="0"/>
                </a:lnTo>
                <a:lnTo>
                  <a:pt x="2287365" y="777704"/>
                </a:lnTo>
                <a:lnTo>
                  <a:pt x="0" y="7777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99613">
            <a:off x="9420536" y="7483818"/>
            <a:ext cx="1894813" cy="299725"/>
          </a:xfrm>
          <a:custGeom>
            <a:avLst/>
            <a:gdLst/>
            <a:ahLst/>
            <a:cxnLst/>
            <a:rect r="r" b="b" t="t" l="l"/>
            <a:pathLst>
              <a:path h="299725" w="1894813">
                <a:moveTo>
                  <a:pt x="0" y="0"/>
                </a:moveTo>
                <a:lnTo>
                  <a:pt x="1894813" y="0"/>
                </a:lnTo>
                <a:lnTo>
                  <a:pt x="1894813" y="299725"/>
                </a:lnTo>
                <a:lnTo>
                  <a:pt x="0" y="299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887889">
            <a:off x="9415757" y="8510349"/>
            <a:ext cx="1894813" cy="299725"/>
          </a:xfrm>
          <a:custGeom>
            <a:avLst/>
            <a:gdLst/>
            <a:ahLst/>
            <a:cxnLst/>
            <a:rect r="r" b="b" t="t" l="l"/>
            <a:pathLst>
              <a:path h="299725" w="1894813">
                <a:moveTo>
                  <a:pt x="0" y="0"/>
                </a:moveTo>
                <a:lnTo>
                  <a:pt x="1894813" y="0"/>
                </a:lnTo>
                <a:lnTo>
                  <a:pt x="1894813" y="299725"/>
                </a:lnTo>
                <a:lnTo>
                  <a:pt x="0" y="299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238236" y="6690507"/>
            <a:ext cx="4013534" cy="1430778"/>
            <a:chOff x="0" y="0"/>
            <a:chExt cx="1230498" cy="43865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230498" cy="438658"/>
            </a:xfrm>
            <a:custGeom>
              <a:avLst/>
              <a:gdLst/>
              <a:ahLst/>
              <a:cxnLst/>
              <a:rect r="r" b="b" t="t" l="l"/>
              <a:pathLst>
                <a:path h="438658" w="1230498">
                  <a:moveTo>
                    <a:pt x="3858" y="0"/>
                  </a:moveTo>
                  <a:lnTo>
                    <a:pt x="1226641" y="0"/>
                  </a:lnTo>
                  <a:cubicBezTo>
                    <a:pt x="1227664" y="0"/>
                    <a:pt x="1228645" y="406"/>
                    <a:pt x="1229368" y="1130"/>
                  </a:cubicBezTo>
                  <a:cubicBezTo>
                    <a:pt x="1230092" y="1853"/>
                    <a:pt x="1230498" y="2835"/>
                    <a:pt x="1230498" y="3858"/>
                  </a:cubicBezTo>
                  <a:lnTo>
                    <a:pt x="1230498" y="434800"/>
                  </a:lnTo>
                  <a:cubicBezTo>
                    <a:pt x="1230498" y="436931"/>
                    <a:pt x="1228771" y="438658"/>
                    <a:pt x="1226641" y="438658"/>
                  </a:cubicBezTo>
                  <a:lnTo>
                    <a:pt x="3858" y="438658"/>
                  </a:lnTo>
                  <a:cubicBezTo>
                    <a:pt x="2835" y="438658"/>
                    <a:pt x="1853" y="438252"/>
                    <a:pt x="1130" y="437528"/>
                  </a:cubicBezTo>
                  <a:cubicBezTo>
                    <a:pt x="406" y="436805"/>
                    <a:pt x="0" y="435824"/>
                    <a:pt x="0" y="434800"/>
                  </a:cubicBezTo>
                  <a:lnTo>
                    <a:pt x="0" y="3858"/>
                  </a:lnTo>
                  <a:cubicBezTo>
                    <a:pt x="0" y="1727"/>
                    <a:pt x="1727" y="0"/>
                    <a:pt x="385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230498" cy="486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5565483" y="6402665"/>
            <a:ext cx="585624" cy="813367"/>
          </a:xfrm>
          <a:custGeom>
            <a:avLst/>
            <a:gdLst/>
            <a:ahLst/>
            <a:cxnLst/>
            <a:rect r="r" b="b" t="t" l="l"/>
            <a:pathLst>
              <a:path h="813367" w="585624">
                <a:moveTo>
                  <a:pt x="0" y="0"/>
                </a:moveTo>
                <a:lnTo>
                  <a:pt x="585625" y="0"/>
                </a:lnTo>
                <a:lnTo>
                  <a:pt x="585625" y="813367"/>
                </a:lnTo>
                <a:lnTo>
                  <a:pt x="0" y="813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238236" y="8331696"/>
            <a:ext cx="4013534" cy="1430778"/>
            <a:chOff x="0" y="0"/>
            <a:chExt cx="1230498" cy="43865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30498" cy="438658"/>
            </a:xfrm>
            <a:custGeom>
              <a:avLst/>
              <a:gdLst/>
              <a:ahLst/>
              <a:cxnLst/>
              <a:rect r="r" b="b" t="t" l="l"/>
              <a:pathLst>
                <a:path h="438658" w="1230498">
                  <a:moveTo>
                    <a:pt x="3858" y="0"/>
                  </a:moveTo>
                  <a:lnTo>
                    <a:pt x="1226641" y="0"/>
                  </a:lnTo>
                  <a:cubicBezTo>
                    <a:pt x="1227664" y="0"/>
                    <a:pt x="1228645" y="406"/>
                    <a:pt x="1229368" y="1130"/>
                  </a:cubicBezTo>
                  <a:cubicBezTo>
                    <a:pt x="1230092" y="1853"/>
                    <a:pt x="1230498" y="2835"/>
                    <a:pt x="1230498" y="3858"/>
                  </a:cubicBezTo>
                  <a:lnTo>
                    <a:pt x="1230498" y="434800"/>
                  </a:lnTo>
                  <a:cubicBezTo>
                    <a:pt x="1230498" y="436931"/>
                    <a:pt x="1228771" y="438658"/>
                    <a:pt x="1226641" y="438658"/>
                  </a:cubicBezTo>
                  <a:lnTo>
                    <a:pt x="3858" y="438658"/>
                  </a:lnTo>
                  <a:cubicBezTo>
                    <a:pt x="2835" y="438658"/>
                    <a:pt x="1853" y="438252"/>
                    <a:pt x="1130" y="437528"/>
                  </a:cubicBezTo>
                  <a:cubicBezTo>
                    <a:pt x="406" y="436805"/>
                    <a:pt x="0" y="435824"/>
                    <a:pt x="0" y="434800"/>
                  </a:cubicBezTo>
                  <a:lnTo>
                    <a:pt x="0" y="3858"/>
                  </a:lnTo>
                  <a:cubicBezTo>
                    <a:pt x="0" y="1727"/>
                    <a:pt x="1727" y="0"/>
                    <a:pt x="385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30498" cy="486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565483" y="8196738"/>
            <a:ext cx="585624" cy="813367"/>
          </a:xfrm>
          <a:custGeom>
            <a:avLst/>
            <a:gdLst/>
            <a:ahLst/>
            <a:cxnLst/>
            <a:rect r="r" b="b" t="t" l="l"/>
            <a:pathLst>
              <a:path h="813367" w="585624">
                <a:moveTo>
                  <a:pt x="0" y="0"/>
                </a:moveTo>
                <a:lnTo>
                  <a:pt x="585625" y="0"/>
                </a:lnTo>
                <a:lnTo>
                  <a:pt x="585625" y="813367"/>
                </a:lnTo>
                <a:lnTo>
                  <a:pt x="0" y="813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-4205715">
            <a:off x="5289069" y="1591507"/>
            <a:ext cx="2043165" cy="1675395"/>
          </a:xfrm>
          <a:custGeom>
            <a:avLst/>
            <a:gdLst/>
            <a:ahLst/>
            <a:cxnLst/>
            <a:rect r="r" b="b" t="t" l="l"/>
            <a:pathLst>
              <a:path h="1675395" w="2043165">
                <a:moveTo>
                  <a:pt x="2043165" y="0"/>
                </a:moveTo>
                <a:lnTo>
                  <a:pt x="0" y="0"/>
                </a:lnTo>
                <a:lnTo>
                  <a:pt x="0" y="1675395"/>
                </a:lnTo>
                <a:lnTo>
                  <a:pt x="2043165" y="1675395"/>
                </a:lnTo>
                <a:lnTo>
                  <a:pt x="2043165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764655" y="275595"/>
            <a:ext cx="2345311" cy="2452321"/>
          </a:xfrm>
          <a:custGeom>
            <a:avLst/>
            <a:gdLst/>
            <a:ahLst/>
            <a:cxnLst/>
            <a:rect r="r" b="b" t="t" l="l"/>
            <a:pathLst>
              <a:path h="2452321" w="2345311">
                <a:moveTo>
                  <a:pt x="0" y="0"/>
                </a:moveTo>
                <a:lnTo>
                  <a:pt x="2345311" y="0"/>
                </a:lnTo>
                <a:lnTo>
                  <a:pt x="2345311" y="2452322"/>
                </a:lnTo>
                <a:lnTo>
                  <a:pt x="0" y="24523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893014" y="3901857"/>
            <a:ext cx="3116269" cy="80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2"/>
              </a:lnSpc>
            </a:pPr>
            <a:r>
              <a:rPr lang="en-US" sz="2344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ReadMate</a:t>
            </a:r>
          </a:p>
          <a:p>
            <a:pPr algn="ctr" marL="0" indent="0" lvl="0">
              <a:lnSpc>
                <a:spcPts val="3282"/>
              </a:lnSpc>
              <a:spcBef>
                <a:spcPct val="0"/>
              </a:spcBef>
            </a:pPr>
            <a:r>
              <a:rPr lang="en-US" sz="2344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#프로젝트파일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764655" y="4542005"/>
            <a:ext cx="2161783" cy="1061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1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static</a:t>
            </a:r>
          </a:p>
          <a:p>
            <a:pPr algn="ctr">
              <a:lnSpc>
                <a:spcPts val="2759"/>
              </a:lnSpc>
            </a:pPr>
            <a:r>
              <a:rPr lang="en-US" sz="19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#정적파일을 </a:t>
            </a:r>
          </a:p>
          <a:p>
            <a:pPr algn="ctr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모아둔 폴더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943503" y="7994311"/>
            <a:ext cx="2161783" cy="60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92"/>
              </a:lnSpc>
            </a:pPr>
            <a:r>
              <a:rPr lang="en-US" sz="21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templates</a:t>
            </a:r>
          </a:p>
          <a:p>
            <a:pPr algn="ctr" marL="0" indent="0" lvl="0">
              <a:lnSpc>
                <a:spcPts val="2196"/>
              </a:lnSpc>
            </a:pPr>
            <a:r>
              <a:rPr lang="en-US" sz="17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#html템플릿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96693" y="1140395"/>
            <a:ext cx="2161783" cy="970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1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app.py</a:t>
            </a:r>
          </a:p>
          <a:p>
            <a:pPr algn="ctr">
              <a:lnSpc>
                <a:spcPts val="2339"/>
              </a:lnSpc>
            </a:pPr>
            <a:r>
              <a:rPr lang="en-US" sz="16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#flask 백엔드 코드</a:t>
            </a:r>
          </a:p>
          <a:p>
            <a:pPr algn="ctr" marL="0" indent="0" lvl="0">
              <a:lnSpc>
                <a:spcPts val="2339"/>
              </a:lnSpc>
              <a:spcBef>
                <a:spcPct val="0"/>
              </a:spcBef>
            </a:pPr>
            <a:r>
              <a:rPr lang="en-US" sz="16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# API사용 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-936617">
            <a:off x="10043250" y="3930297"/>
            <a:ext cx="1894813" cy="299725"/>
          </a:xfrm>
          <a:custGeom>
            <a:avLst/>
            <a:gdLst/>
            <a:ahLst/>
            <a:cxnLst/>
            <a:rect r="r" b="b" t="t" l="l"/>
            <a:pathLst>
              <a:path h="299725" w="1894813">
                <a:moveTo>
                  <a:pt x="0" y="0"/>
                </a:moveTo>
                <a:lnTo>
                  <a:pt x="1894813" y="0"/>
                </a:lnTo>
                <a:lnTo>
                  <a:pt x="1894813" y="299725"/>
                </a:lnTo>
                <a:lnTo>
                  <a:pt x="0" y="299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528675">
            <a:off x="10173514" y="5244474"/>
            <a:ext cx="1894813" cy="299725"/>
          </a:xfrm>
          <a:custGeom>
            <a:avLst/>
            <a:gdLst/>
            <a:ahLst/>
            <a:cxnLst/>
            <a:rect r="r" b="b" t="t" l="l"/>
            <a:pathLst>
              <a:path h="299725" w="1894813">
                <a:moveTo>
                  <a:pt x="0" y="0"/>
                </a:moveTo>
                <a:lnTo>
                  <a:pt x="1894813" y="0"/>
                </a:lnTo>
                <a:lnTo>
                  <a:pt x="1894813" y="299725"/>
                </a:lnTo>
                <a:lnTo>
                  <a:pt x="0" y="2997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2276819" y="2840462"/>
            <a:ext cx="4013534" cy="1430778"/>
            <a:chOff x="0" y="0"/>
            <a:chExt cx="1230498" cy="43865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230498" cy="438658"/>
            </a:xfrm>
            <a:custGeom>
              <a:avLst/>
              <a:gdLst/>
              <a:ahLst/>
              <a:cxnLst/>
              <a:rect r="r" b="b" t="t" l="l"/>
              <a:pathLst>
                <a:path h="438658" w="1230498">
                  <a:moveTo>
                    <a:pt x="3858" y="0"/>
                  </a:moveTo>
                  <a:lnTo>
                    <a:pt x="1226641" y="0"/>
                  </a:lnTo>
                  <a:cubicBezTo>
                    <a:pt x="1227664" y="0"/>
                    <a:pt x="1228645" y="406"/>
                    <a:pt x="1229368" y="1130"/>
                  </a:cubicBezTo>
                  <a:cubicBezTo>
                    <a:pt x="1230092" y="1853"/>
                    <a:pt x="1230498" y="2835"/>
                    <a:pt x="1230498" y="3858"/>
                  </a:cubicBezTo>
                  <a:lnTo>
                    <a:pt x="1230498" y="434800"/>
                  </a:lnTo>
                  <a:cubicBezTo>
                    <a:pt x="1230498" y="436931"/>
                    <a:pt x="1228771" y="438658"/>
                    <a:pt x="1226641" y="438658"/>
                  </a:cubicBezTo>
                  <a:lnTo>
                    <a:pt x="3858" y="438658"/>
                  </a:lnTo>
                  <a:cubicBezTo>
                    <a:pt x="2835" y="438658"/>
                    <a:pt x="1853" y="438252"/>
                    <a:pt x="1130" y="437528"/>
                  </a:cubicBezTo>
                  <a:cubicBezTo>
                    <a:pt x="406" y="436805"/>
                    <a:pt x="0" y="435824"/>
                    <a:pt x="0" y="434800"/>
                  </a:cubicBezTo>
                  <a:lnTo>
                    <a:pt x="0" y="3858"/>
                  </a:lnTo>
                  <a:cubicBezTo>
                    <a:pt x="0" y="1727"/>
                    <a:pt x="1727" y="0"/>
                    <a:pt x="385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230498" cy="486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2276819" y="4514687"/>
            <a:ext cx="4013534" cy="1430778"/>
            <a:chOff x="0" y="0"/>
            <a:chExt cx="1230498" cy="438658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230498" cy="438658"/>
            </a:xfrm>
            <a:custGeom>
              <a:avLst/>
              <a:gdLst/>
              <a:ahLst/>
              <a:cxnLst/>
              <a:rect r="r" b="b" t="t" l="l"/>
              <a:pathLst>
                <a:path h="438658" w="1230498">
                  <a:moveTo>
                    <a:pt x="3858" y="0"/>
                  </a:moveTo>
                  <a:lnTo>
                    <a:pt x="1226641" y="0"/>
                  </a:lnTo>
                  <a:cubicBezTo>
                    <a:pt x="1227664" y="0"/>
                    <a:pt x="1228645" y="406"/>
                    <a:pt x="1229368" y="1130"/>
                  </a:cubicBezTo>
                  <a:cubicBezTo>
                    <a:pt x="1230092" y="1853"/>
                    <a:pt x="1230498" y="2835"/>
                    <a:pt x="1230498" y="3858"/>
                  </a:cubicBezTo>
                  <a:lnTo>
                    <a:pt x="1230498" y="434800"/>
                  </a:lnTo>
                  <a:cubicBezTo>
                    <a:pt x="1230498" y="436931"/>
                    <a:pt x="1228771" y="438658"/>
                    <a:pt x="1226641" y="438658"/>
                  </a:cubicBezTo>
                  <a:lnTo>
                    <a:pt x="3858" y="438658"/>
                  </a:lnTo>
                  <a:cubicBezTo>
                    <a:pt x="2835" y="438658"/>
                    <a:pt x="1853" y="438252"/>
                    <a:pt x="1130" y="437528"/>
                  </a:cubicBezTo>
                  <a:cubicBezTo>
                    <a:pt x="406" y="436805"/>
                    <a:pt x="0" y="435824"/>
                    <a:pt x="0" y="434800"/>
                  </a:cubicBezTo>
                  <a:lnTo>
                    <a:pt x="0" y="3858"/>
                  </a:lnTo>
                  <a:cubicBezTo>
                    <a:pt x="0" y="1727"/>
                    <a:pt x="1727" y="0"/>
                    <a:pt x="3858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47625"/>
              <a:ext cx="1230498" cy="4862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15604067" y="4347440"/>
            <a:ext cx="585624" cy="813367"/>
          </a:xfrm>
          <a:custGeom>
            <a:avLst/>
            <a:gdLst/>
            <a:ahLst/>
            <a:cxnLst/>
            <a:rect r="r" b="b" t="t" l="l"/>
            <a:pathLst>
              <a:path h="813367" w="585624">
                <a:moveTo>
                  <a:pt x="0" y="0"/>
                </a:moveTo>
                <a:lnTo>
                  <a:pt x="585624" y="0"/>
                </a:lnTo>
                <a:lnTo>
                  <a:pt x="585624" y="813367"/>
                </a:lnTo>
                <a:lnTo>
                  <a:pt x="0" y="813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5604067" y="2477043"/>
            <a:ext cx="585624" cy="813367"/>
          </a:xfrm>
          <a:custGeom>
            <a:avLst/>
            <a:gdLst/>
            <a:ahLst/>
            <a:cxnLst/>
            <a:rect r="r" b="b" t="t" l="l"/>
            <a:pathLst>
              <a:path h="813367" w="585624">
                <a:moveTo>
                  <a:pt x="0" y="0"/>
                </a:moveTo>
                <a:lnTo>
                  <a:pt x="585624" y="0"/>
                </a:lnTo>
                <a:lnTo>
                  <a:pt x="585624" y="813367"/>
                </a:lnTo>
                <a:lnTo>
                  <a:pt x="0" y="813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12917202" y="8555796"/>
            <a:ext cx="2732768" cy="7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1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openai_search.html</a:t>
            </a:r>
          </a:p>
          <a:p>
            <a:pPr algn="ctr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#AI추천 페이지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64111" y="7016810"/>
            <a:ext cx="2161783" cy="7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1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index.html</a:t>
            </a:r>
          </a:p>
          <a:p>
            <a:pPr algn="ctr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#메인페이지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202694" y="4595335"/>
            <a:ext cx="2161783" cy="7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1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script.js</a:t>
            </a:r>
          </a:p>
          <a:p>
            <a:pPr algn="ctr" marL="0" indent="0" lvl="0">
              <a:lnSpc>
                <a:spcPts val="2759"/>
              </a:lnSpc>
              <a:spcBef>
                <a:spcPct val="0"/>
              </a:spcBef>
            </a:pPr>
          </a:p>
        </p:txBody>
      </p:sp>
      <p:sp>
        <p:nvSpPr>
          <p:cNvPr name="TextBox 44" id="44"/>
          <p:cNvSpPr txBox="true"/>
          <p:nvPr/>
        </p:nvSpPr>
        <p:spPr>
          <a:xfrm rot="0">
            <a:off x="13202694" y="3172583"/>
            <a:ext cx="2161783" cy="7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1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style.css</a:t>
            </a:r>
          </a:p>
          <a:p>
            <a:pPr algn="ctr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#스타일 파일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3202694" y="4949489"/>
            <a:ext cx="2161783" cy="718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</a:pPr>
            <a:r>
              <a:rPr lang="en-US" sz="21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openai_chat.js</a:t>
            </a:r>
          </a:p>
          <a:p>
            <a:pPr algn="ctr" marL="0" indent="0" lvl="0">
              <a:lnSpc>
                <a:spcPts val="2759"/>
              </a:lnSpc>
              <a:spcBef>
                <a:spcPct val="0"/>
              </a:spcBef>
            </a:pPr>
          </a:p>
        </p:txBody>
      </p:sp>
      <p:sp>
        <p:nvSpPr>
          <p:cNvPr name="TextBox 46" id="46"/>
          <p:cNvSpPr txBox="true"/>
          <p:nvPr/>
        </p:nvSpPr>
        <p:spPr>
          <a:xfrm rot="0">
            <a:off x="13202694" y="5432436"/>
            <a:ext cx="2161783" cy="330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9"/>
              </a:lnSpc>
              <a:spcBef>
                <a:spcPct val="0"/>
              </a:spcBef>
            </a:pPr>
            <a:r>
              <a:rPr lang="en-US" sz="1971">
                <a:solidFill>
                  <a:srgbClr val="01070A"/>
                </a:solidFill>
                <a:latin typeface="Carelia"/>
                <a:ea typeface="Carelia"/>
                <a:cs typeface="Carelia"/>
                <a:sym typeface="Carelia"/>
              </a:rPr>
              <a:t>#기능을 담당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8026237" cy="10000564"/>
            <a:chOff x="0" y="0"/>
            <a:chExt cx="2460742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0742" cy="3066046"/>
            </a:xfrm>
            <a:custGeom>
              <a:avLst/>
              <a:gdLst/>
              <a:ahLst/>
              <a:cxnLst/>
              <a:rect r="r" b="b" t="t" l="l"/>
              <a:pathLst>
                <a:path h="3066046" w="2460742">
                  <a:moveTo>
                    <a:pt x="0" y="0"/>
                  </a:moveTo>
                  <a:lnTo>
                    <a:pt x="2460742" y="0"/>
                  </a:lnTo>
                  <a:lnTo>
                    <a:pt x="2460742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60742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77600" y="2305007"/>
            <a:ext cx="7394789" cy="6802926"/>
          </a:xfrm>
          <a:custGeom>
            <a:avLst/>
            <a:gdLst/>
            <a:ahLst/>
            <a:cxnLst/>
            <a:rect r="r" b="b" t="t" l="l"/>
            <a:pathLst>
              <a:path h="6802926" w="7394789">
                <a:moveTo>
                  <a:pt x="0" y="0"/>
                </a:moveTo>
                <a:lnTo>
                  <a:pt x="7394789" y="0"/>
                </a:lnTo>
                <a:lnTo>
                  <a:pt x="7394789" y="6802926"/>
                </a:lnTo>
                <a:lnTo>
                  <a:pt x="0" y="6802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0" t="-15380" r="-120" b="-287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83184" y="1870928"/>
            <a:ext cx="8276116" cy="809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기능: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사용자가 검색어를 입력하고 Enter 키를 누르거나 검색 버튼을 클릭하면 백엔드의 /search 엔드포인트로 요청을 보냄.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결과를 받아서 화면에 동적으로 표시함.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코드 작동 방식: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이벤트 리스너 추가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keydown 이벤트: Enter 키를 눌렀을 때 searchBooks() 실행.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click 이벤트: 검색 버튼 클릭 시 searchBooks() 실행.</a:t>
            </a:r>
          </a:p>
          <a:p>
            <a:pPr algn="l" marL="431801" indent="-215900" lvl="1">
              <a:lnSpc>
                <a:spcPts val="2800"/>
              </a:lnSpc>
              <a:buAutoNum type="arabicPeriod" startAt="1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검색 함수 (searchBooks)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query: 사용자가 입력한 검색어를 가져와서 공백을 제거함.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fetch(): 백엔드 /search API로 GET 요청을 보내고 JSON 데이터를 가져옴.</a:t>
            </a:r>
          </a:p>
          <a:p>
            <a:pPr algn="l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에러 처리: 서버 오류나 네트워크 오류를 잡아내고 메시지를 표시.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61876" y="316729"/>
            <a:ext cx="7829596" cy="1451509"/>
            <a:chOff x="0" y="0"/>
            <a:chExt cx="10439461" cy="193534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5350824" y="1090033"/>
              <a:ext cx="5088637" cy="845312"/>
              <a:chOff x="0" y="0"/>
              <a:chExt cx="923702" cy="1534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23702" cy="153443"/>
              </a:xfrm>
              <a:custGeom>
                <a:avLst/>
                <a:gdLst/>
                <a:ahLst/>
                <a:cxnLst/>
                <a:rect r="r" b="b" t="t" l="l"/>
                <a:pathLst>
                  <a:path h="153443" w="923702">
                    <a:moveTo>
                      <a:pt x="16228" y="0"/>
                    </a:moveTo>
                    <a:lnTo>
                      <a:pt x="907474" y="0"/>
                    </a:lnTo>
                    <a:cubicBezTo>
                      <a:pt x="916437" y="0"/>
                      <a:pt x="923702" y="7266"/>
                      <a:pt x="923702" y="16228"/>
                    </a:cubicBezTo>
                    <a:lnTo>
                      <a:pt x="923702" y="137215"/>
                    </a:lnTo>
                    <a:cubicBezTo>
                      <a:pt x="923702" y="141519"/>
                      <a:pt x="921992" y="145647"/>
                      <a:pt x="918949" y="148690"/>
                    </a:cubicBezTo>
                    <a:cubicBezTo>
                      <a:pt x="915906" y="151733"/>
                      <a:pt x="911778" y="153443"/>
                      <a:pt x="907474" y="153443"/>
                    </a:cubicBezTo>
                    <a:lnTo>
                      <a:pt x="16228" y="153443"/>
                    </a:lnTo>
                    <a:cubicBezTo>
                      <a:pt x="7266" y="153443"/>
                      <a:pt x="0" y="146177"/>
                      <a:pt x="0" y="137215"/>
                    </a:cubicBezTo>
                    <a:lnTo>
                      <a:pt x="0" y="16228"/>
                    </a:lnTo>
                    <a:cubicBezTo>
                      <a:pt x="0" y="7266"/>
                      <a:pt x="7266" y="0"/>
                      <a:pt x="16228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923702" cy="2105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Dosis Bold"/>
                    <a:ea typeface="Dosis Bold"/>
                    <a:cs typeface="Dosis Bold"/>
                    <a:sym typeface="Dosis Bold"/>
                  </a:rPr>
                  <a:t>FrontEnd/script.js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57200"/>
              <a:ext cx="6620837" cy="1055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4"/>
                </a:lnSpc>
              </a:pPr>
              <a:r>
                <a:rPr lang="en-US" sz="6849">
                  <a:solidFill>
                    <a:srgbClr val="01070A"/>
                  </a:solidFill>
                  <a:latin typeface="Carelia"/>
                  <a:ea typeface="Carelia"/>
                  <a:cs typeface="Carelia"/>
                  <a:sym typeface="Carelia"/>
                </a:rPr>
                <a:t> ReadMate</a:t>
              </a:r>
            </a:p>
            <a:p>
              <a:pPr algn="l">
                <a:lnSpc>
                  <a:spcPts val="3454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6000">
            <a:off x="-53360" y="-95472"/>
            <a:ext cx="18394721" cy="10477944"/>
          </a:xfrm>
          <a:custGeom>
            <a:avLst/>
            <a:gdLst/>
            <a:ahLst/>
            <a:cxnLst/>
            <a:rect r="r" b="b" t="t" l="l"/>
            <a:pathLst>
              <a:path h="10477944" w="18394721">
                <a:moveTo>
                  <a:pt x="0" y="191508"/>
                </a:moveTo>
                <a:lnTo>
                  <a:pt x="18286997" y="0"/>
                </a:lnTo>
                <a:lnTo>
                  <a:pt x="18394720" y="10286436"/>
                </a:lnTo>
                <a:lnTo>
                  <a:pt x="107723" y="10477944"/>
                </a:lnTo>
                <a:lnTo>
                  <a:pt x="0" y="191508"/>
                </a:lnTo>
                <a:close/>
              </a:path>
            </a:pathLst>
          </a:custGeom>
          <a:blipFill>
            <a:blip r:embed="rId2"/>
            <a:stretch>
              <a:fillRect l="-15247" t="-12523" r="0" b="-1392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1876" y="143218"/>
            <a:ext cx="8026237" cy="10000564"/>
            <a:chOff x="0" y="0"/>
            <a:chExt cx="2460742" cy="306604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60742" cy="3066046"/>
            </a:xfrm>
            <a:custGeom>
              <a:avLst/>
              <a:gdLst/>
              <a:ahLst/>
              <a:cxnLst/>
              <a:rect r="r" b="b" t="t" l="l"/>
              <a:pathLst>
                <a:path h="3066046" w="2460742">
                  <a:moveTo>
                    <a:pt x="0" y="0"/>
                  </a:moveTo>
                  <a:lnTo>
                    <a:pt x="2460742" y="0"/>
                  </a:lnTo>
                  <a:lnTo>
                    <a:pt x="2460742" y="3066046"/>
                  </a:lnTo>
                  <a:lnTo>
                    <a:pt x="0" y="3066046"/>
                  </a:lnTo>
                  <a:close/>
                </a:path>
              </a:pathLst>
            </a:custGeom>
            <a:solidFill>
              <a:srgbClr val="455B95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460742" cy="31136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8776869" y="-37757"/>
            <a:ext cx="8276116" cy="10796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  <a:r>
              <a:rPr lang="en-US" sz="2000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검색 결과 표시</a:t>
            </a:r>
          </a:p>
          <a:p>
            <a:pPr algn="l" marL="431801" indent="-215900" lvl="1">
              <a:lnSpc>
                <a:spcPts val="4320"/>
              </a:lnSpc>
              <a:buFont typeface="Arial"/>
              <a:buChar char="•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서버에서 받은 책 정보를 바탕으로 그리드 레이아웃에 책 카드를 동적으로 생성하고 화면에 표시함.</a:t>
            </a:r>
          </a:p>
          <a:p>
            <a:pPr algn="l" marL="431801" indent="-215900" lvl="1">
              <a:lnSpc>
                <a:spcPts val="4320"/>
              </a:lnSpc>
              <a:buFont typeface="Arial"/>
              <a:buChar char="•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각 카드에는 이미지, 제목, 저자, 출판사 정보가 포함되고, 클릭 시 상세 페이지로 이동함.</a:t>
            </a:r>
          </a:p>
          <a:p>
            <a:pPr algn="l">
              <a:lnSpc>
                <a:spcPts val="4320"/>
              </a:lnSpc>
            </a:pPr>
            <a:r>
              <a:rPr lang="en-US" sz="2000" b="true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네비게이션 링크 동작</a:t>
            </a:r>
          </a:p>
          <a:p>
            <a:pPr algn="l" marL="431801" indent="-215900" lvl="1">
              <a:lnSpc>
                <a:spcPts val="4320"/>
              </a:lnSpc>
              <a:buFont typeface="Arial"/>
              <a:buChar char="•"/>
            </a:pPr>
            <a:r>
              <a:rPr lang="en-US" b="true" sz="2000">
                <a:solidFill>
                  <a:srgbClr val="01070A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네비게이션 바의 "SEARCH" 링크를 클릭하면 AI 추천 페이지(/openai-search)로 이동함.</a:t>
            </a: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  <a:p>
            <a:pPr algn="l">
              <a:lnSpc>
                <a:spcPts val="432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50945" y="1905629"/>
            <a:ext cx="6205241" cy="7781630"/>
          </a:xfrm>
          <a:custGeom>
            <a:avLst/>
            <a:gdLst/>
            <a:ahLst/>
            <a:cxnLst/>
            <a:rect r="r" b="b" t="t" l="l"/>
            <a:pathLst>
              <a:path h="7781630" w="6205241">
                <a:moveTo>
                  <a:pt x="0" y="0"/>
                </a:moveTo>
                <a:lnTo>
                  <a:pt x="6205241" y="0"/>
                </a:lnTo>
                <a:lnTo>
                  <a:pt x="6205241" y="7781630"/>
                </a:lnTo>
                <a:lnTo>
                  <a:pt x="0" y="778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61876" y="316729"/>
            <a:ext cx="7829596" cy="1451509"/>
            <a:chOff x="0" y="0"/>
            <a:chExt cx="10439461" cy="1935345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5350824" y="1090033"/>
              <a:ext cx="5088637" cy="845312"/>
              <a:chOff x="0" y="0"/>
              <a:chExt cx="923702" cy="15344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23702" cy="153443"/>
              </a:xfrm>
              <a:custGeom>
                <a:avLst/>
                <a:gdLst/>
                <a:ahLst/>
                <a:cxnLst/>
                <a:rect r="r" b="b" t="t" l="l"/>
                <a:pathLst>
                  <a:path h="153443" w="923702">
                    <a:moveTo>
                      <a:pt x="16228" y="0"/>
                    </a:moveTo>
                    <a:lnTo>
                      <a:pt x="907474" y="0"/>
                    </a:lnTo>
                    <a:cubicBezTo>
                      <a:pt x="916437" y="0"/>
                      <a:pt x="923702" y="7266"/>
                      <a:pt x="923702" y="16228"/>
                    </a:cubicBezTo>
                    <a:lnTo>
                      <a:pt x="923702" y="137215"/>
                    </a:lnTo>
                    <a:cubicBezTo>
                      <a:pt x="923702" y="141519"/>
                      <a:pt x="921992" y="145647"/>
                      <a:pt x="918949" y="148690"/>
                    </a:cubicBezTo>
                    <a:cubicBezTo>
                      <a:pt x="915906" y="151733"/>
                      <a:pt x="911778" y="153443"/>
                      <a:pt x="907474" y="153443"/>
                    </a:cubicBezTo>
                    <a:lnTo>
                      <a:pt x="16228" y="153443"/>
                    </a:lnTo>
                    <a:cubicBezTo>
                      <a:pt x="7266" y="153443"/>
                      <a:pt x="0" y="146177"/>
                      <a:pt x="0" y="137215"/>
                    </a:cubicBezTo>
                    <a:lnTo>
                      <a:pt x="0" y="16228"/>
                    </a:lnTo>
                    <a:cubicBezTo>
                      <a:pt x="0" y="7266"/>
                      <a:pt x="7266" y="0"/>
                      <a:pt x="16228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57150"/>
                <a:ext cx="923702" cy="21059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4200"/>
                  </a:lnSpc>
                </a:pPr>
                <a:r>
                  <a:rPr lang="en-US" b="true" sz="3000">
                    <a:solidFill>
                      <a:srgbClr val="FFFFFF"/>
                    </a:solidFill>
                    <a:latin typeface="Dosis Bold"/>
                    <a:ea typeface="Dosis Bold"/>
                    <a:cs typeface="Dosis Bold"/>
                    <a:sym typeface="Dosis Bold"/>
                  </a:rPr>
                  <a:t>FrontEnd/script.js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457200"/>
              <a:ext cx="6620837" cy="10554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24"/>
                </a:lnSpc>
              </a:pPr>
              <a:r>
                <a:rPr lang="en-US" sz="6849">
                  <a:solidFill>
                    <a:srgbClr val="01070A"/>
                  </a:solidFill>
                  <a:latin typeface="Carelia"/>
                  <a:ea typeface="Carelia"/>
                  <a:cs typeface="Carelia"/>
                  <a:sym typeface="Carelia"/>
                </a:rPr>
                <a:t> ReadMate</a:t>
              </a:r>
            </a:p>
            <a:p>
              <a:pPr algn="l">
                <a:lnSpc>
                  <a:spcPts val="3454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DAGZWOkeRcg</dc:identifier>
  <dcterms:modified xsi:type="dcterms:W3CDTF">2011-08-01T06:04:30Z</dcterms:modified>
  <cp:revision>1</cp:revision>
  <dc:title>ReadMate</dc:title>
</cp:coreProperties>
</file>